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0"/>
  </p:notesMasterIdLst>
  <p:sldIdLst>
    <p:sldId id="257" r:id="rId4"/>
    <p:sldId id="258" r:id="rId5"/>
    <p:sldId id="259" r:id="rId6"/>
    <p:sldId id="261" r:id="rId7"/>
    <p:sldId id="273" r:id="rId8"/>
    <p:sldId id="263" r:id="rId9"/>
    <p:sldId id="272" r:id="rId10"/>
    <p:sldId id="266" r:id="rId11"/>
    <p:sldId id="274" r:id="rId12"/>
    <p:sldId id="275" r:id="rId13"/>
    <p:sldId id="276" r:id="rId14"/>
    <p:sldId id="277" r:id="rId15"/>
    <p:sldId id="278" r:id="rId16"/>
    <p:sldId id="270" r:id="rId17"/>
    <p:sldId id="279" r:id="rId18"/>
    <p:sldId id="280" r:id="rId19"/>
  </p:sldIdLst>
  <p:sldSz cx="9144000" cy="5143500" type="screen16x9"/>
  <p:notesSz cx="6858000" cy="9144000"/>
  <p:embeddedFontLst>
    <p:embeddedFont>
      <p:font typeface="Dosis" panose="020B0604020202020204" charset="0"/>
      <p:regular r:id="rId21"/>
      <p:bold r:id="rId22"/>
    </p:embeddedFont>
    <p:embeddedFont>
      <p:font typeface="Roboto" pitchFamily="2" charset="0"/>
      <p:regular r:id="rId23"/>
      <p:bold r:id="rId24"/>
      <p:italic r:id="rId25"/>
      <p:boldItalic r:id="rId26"/>
    </p:embeddedFont>
    <p:embeddedFont>
      <p:font typeface="Roboto Black" panose="020B0604020202020204" charset="0"/>
      <p:bold r:id="rId27"/>
      <p:boldItalic r:id="rId28"/>
    </p:embeddedFont>
    <p:embeddedFont>
      <p:font typeface="Roboto Thin"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1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y Giansiracusa" userId="a2fffcc163e56ebb" providerId="LiveId" clId="{6ED67787-FD3B-4781-8579-D7093CA1E3E2}"/>
    <pc:docChg chg="undo custSel addSld delSld modSld sldOrd">
      <pc:chgData name="Kathy Giansiracusa" userId="a2fffcc163e56ebb" providerId="LiveId" clId="{6ED67787-FD3B-4781-8579-D7093CA1E3E2}" dt="2018-06-06T03:39:54.289" v="6448" actId="14100"/>
      <pc:docMkLst>
        <pc:docMk/>
      </pc:docMkLst>
      <pc:sldChg chg="del">
        <pc:chgData name="Kathy Giansiracusa" userId="a2fffcc163e56ebb" providerId="LiveId" clId="{6ED67787-FD3B-4781-8579-D7093CA1E3E2}" dt="2018-06-05T18:30:35.537" v="0" actId="2696"/>
        <pc:sldMkLst>
          <pc:docMk/>
          <pc:sldMk cId="0" sldId="256"/>
        </pc:sldMkLst>
      </pc:sldChg>
      <pc:sldChg chg="modSp">
        <pc:chgData name="Kathy Giansiracusa" userId="a2fffcc163e56ebb" providerId="LiveId" clId="{6ED67787-FD3B-4781-8579-D7093CA1E3E2}" dt="2018-06-05T19:33:43.772" v="144" actId="20577"/>
        <pc:sldMkLst>
          <pc:docMk/>
          <pc:sldMk cId="0" sldId="257"/>
        </pc:sldMkLst>
        <pc:spChg chg="mod">
          <ac:chgData name="Kathy Giansiracusa" userId="a2fffcc163e56ebb" providerId="LiveId" clId="{6ED67787-FD3B-4781-8579-D7093CA1E3E2}" dt="2018-06-05T19:33:43.772" v="144" actId="20577"/>
          <ac:spMkLst>
            <pc:docMk/>
            <pc:sldMk cId="0" sldId="257"/>
            <ac:spMk id="298" creationId="{00000000-0000-0000-0000-000000000000}"/>
          </ac:spMkLst>
        </pc:spChg>
      </pc:sldChg>
      <pc:sldChg chg="modSp">
        <pc:chgData name="Kathy Giansiracusa" userId="a2fffcc163e56ebb" providerId="LiveId" clId="{6ED67787-FD3B-4781-8579-D7093CA1E3E2}" dt="2018-06-05T19:33:35.602" v="142" actId="20577"/>
        <pc:sldMkLst>
          <pc:docMk/>
          <pc:sldMk cId="0" sldId="258"/>
        </pc:sldMkLst>
        <pc:spChg chg="mod">
          <ac:chgData name="Kathy Giansiracusa" userId="a2fffcc163e56ebb" providerId="LiveId" clId="{6ED67787-FD3B-4781-8579-D7093CA1E3E2}" dt="2018-06-05T18:31:26.354" v="64" actId="6549"/>
          <ac:spMkLst>
            <pc:docMk/>
            <pc:sldMk cId="0" sldId="258"/>
            <ac:spMk id="304" creationId="{00000000-0000-0000-0000-000000000000}"/>
          </ac:spMkLst>
        </pc:spChg>
        <pc:spChg chg="mod">
          <ac:chgData name="Kathy Giansiracusa" userId="a2fffcc163e56ebb" providerId="LiveId" clId="{6ED67787-FD3B-4781-8579-D7093CA1E3E2}" dt="2018-06-05T19:33:35.602" v="142" actId="20577"/>
          <ac:spMkLst>
            <pc:docMk/>
            <pc:sldMk cId="0" sldId="258"/>
            <ac:spMk id="305" creationId="{00000000-0000-0000-0000-000000000000}"/>
          </ac:spMkLst>
        </pc:spChg>
      </pc:sldChg>
      <pc:sldChg chg="modSp">
        <pc:chgData name="Kathy Giansiracusa" userId="a2fffcc163e56ebb" providerId="LiveId" clId="{6ED67787-FD3B-4781-8579-D7093CA1E3E2}" dt="2018-06-05T19:34:06.127" v="194" actId="20577"/>
        <pc:sldMkLst>
          <pc:docMk/>
          <pc:sldMk cId="0" sldId="259"/>
        </pc:sldMkLst>
        <pc:spChg chg="mod">
          <ac:chgData name="Kathy Giansiracusa" userId="a2fffcc163e56ebb" providerId="LiveId" clId="{6ED67787-FD3B-4781-8579-D7093CA1E3E2}" dt="2018-06-05T19:34:06.127" v="194" actId="20577"/>
          <ac:spMkLst>
            <pc:docMk/>
            <pc:sldMk cId="0" sldId="259"/>
            <ac:spMk id="310" creationId="{00000000-0000-0000-0000-000000000000}"/>
          </ac:spMkLst>
        </pc:spChg>
      </pc:sldChg>
      <pc:sldChg chg="modSp del">
        <pc:chgData name="Kathy Giansiracusa" userId="a2fffcc163e56ebb" providerId="LiveId" clId="{6ED67787-FD3B-4781-8579-D7093CA1E3E2}" dt="2018-06-05T19:38:37.528" v="249" actId="2696"/>
        <pc:sldMkLst>
          <pc:docMk/>
          <pc:sldMk cId="0" sldId="260"/>
        </pc:sldMkLst>
        <pc:spChg chg="mod">
          <ac:chgData name="Kathy Giansiracusa" userId="a2fffcc163e56ebb" providerId="LiveId" clId="{6ED67787-FD3B-4781-8579-D7093CA1E3E2}" dt="2018-06-05T19:35:46.058" v="248" actId="20577"/>
          <ac:spMkLst>
            <pc:docMk/>
            <pc:sldMk cId="0" sldId="260"/>
            <ac:spMk id="315" creationId="{00000000-0000-0000-0000-000000000000}"/>
          </ac:spMkLst>
        </pc:spChg>
      </pc:sldChg>
      <pc:sldChg chg="addSp delSp modSp">
        <pc:chgData name="Kathy Giansiracusa" userId="a2fffcc163e56ebb" providerId="LiveId" clId="{6ED67787-FD3B-4781-8579-D7093CA1E3E2}" dt="2018-06-05T20:08:42.534" v="2086" actId="207"/>
        <pc:sldMkLst>
          <pc:docMk/>
          <pc:sldMk cId="0" sldId="261"/>
        </pc:sldMkLst>
        <pc:spChg chg="mod">
          <ac:chgData name="Kathy Giansiracusa" userId="a2fffcc163e56ebb" providerId="LiveId" clId="{6ED67787-FD3B-4781-8579-D7093CA1E3E2}" dt="2018-06-05T19:58:17.687" v="1343" actId="1076"/>
          <ac:spMkLst>
            <pc:docMk/>
            <pc:sldMk cId="0" sldId="261"/>
            <ac:spMk id="322" creationId="{00000000-0000-0000-0000-000000000000}"/>
          </ac:spMkLst>
        </pc:spChg>
        <pc:spChg chg="mod">
          <ac:chgData name="Kathy Giansiracusa" userId="a2fffcc163e56ebb" providerId="LiveId" clId="{6ED67787-FD3B-4781-8579-D7093CA1E3E2}" dt="2018-06-05T19:59:49.020" v="1461" actId="20577"/>
          <ac:spMkLst>
            <pc:docMk/>
            <pc:sldMk cId="0" sldId="261"/>
            <ac:spMk id="323" creationId="{00000000-0000-0000-0000-000000000000}"/>
          </ac:spMkLst>
        </pc:spChg>
        <pc:spChg chg="mod">
          <ac:chgData name="Kathy Giansiracusa" userId="a2fffcc163e56ebb" providerId="LiveId" clId="{6ED67787-FD3B-4781-8579-D7093CA1E3E2}" dt="2018-06-05T19:59:00.117" v="1442" actId="20577"/>
          <ac:spMkLst>
            <pc:docMk/>
            <pc:sldMk cId="0" sldId="261"/>
            <ac:spMk id="324" creationId="{00000000-0000-0000-0000-000000000000}"/>
          </ac:spMkLst>
        </pc:spChg>
        <pc:graphicFrameChg chg="add del">
          <ac:chgData name="Kathy Giansiracusa" userId="a2fffcc163e56ebb" providerId="LiveId" clId="{6ED67787-FD3B-4781-8579-D7093CA1E3E2}" dt="2018-06-05T19:47:26.092" v="871" actId="207"/>
          <ac:graphicFrameMkLst>
            <pc:docMk/>
            <pc:sldMk cId="0" sldId="261"/>
            <ac:graphicFrameMk id="2" creationId="{668982FC-52EF-43B8-B3CB-13C9249D28D5}"/>
          </ac:graphicFrameMkLst>
        </pc:graphicFrameChg>
        <pc:graphicFrameChg chg="add del">
          <ac:chgData name="Kathy Giansiracusa" userId="a2fffcc163e56ebb" providerId="LiveId" clId="{6ED67787-FD3B-4781-8579-D7093CA1E3E2}" dt="2018-06-05T19:53:11.004" v="1298" actId="207"/>
          <ac:graphicFrameMkLst>
            <pc:docMk/>
            <pc:sldMk cId="0" sldId="261"/>
            <ac:graphicFrameMk id="3" creationId="{7E8972D2-019F-4A5E-8241-19256EDA6989}"/>
          </ac:graphicFrameMkLst>
        </pc:graphicFrameChg>
        <pc:graphicFrameChg chg="add mod modGraphic">
          <ac:chgData name="Kathy Giansiracusa" userId="a2fffcc163e56ebb" providerId="LiveId" clId="{6ED67787-FD3B-4781-8579-D7093CA1E3E2}" dt="2018-06-05T20:08:40.182" v="2085" actId="207"/>
          <ac:graphicFrameMkLst>
            <pc:docMk/>
            <pc:sldMk cId="0" sldId="261"/>
            <ac:graphicFrameMk id="4" creationId="{7A3117A5-3A03-46DA-A027-15D22F700F9B}"/>
          </ac:graphicFrameMkLst>
        </pc:graphicFrameChg>
        <pc:graphicFrameChg chg="mod modGraphic">
          <ac:chgData name="Kathy Giansiracusa" userId="a2fffcc163e56ebb" providerId="LiveId" clId="{6ED67787-FD3B-4781-8579-D7093CA1E3E2}" dt="2018-06-05T20:08:42.534" v="2086" actId="207"/>
          <ac:graphicFrameMkLst>
            <pc:docMk/>
            <pc:sldMk cId="0" sldId="261"/>
            <ac:graphicFrameMk id="325" creationId="{00000000-0000-0000-0000-000000000000}"/>
          </ac:graphicFrameMkLst>
        </pc:graphicFrameChg>
      </pc:sldChg>
      <pc:sldChg chg="del">
        <pc:chgData name="Kathy Giansiracusa" userId="a2fffcc163e56ebb" providerId="LiveId" clId="{6ED67787-FD3B-4781-8579-D7093CA1E3E2}" dt="2018-06-05T19:38:38.620" v="250" actId="2696"/>
        <pc:sldMkLst>
          <pc:docMk/>
          <pc:sldMk cId="0" sldId="262"/>
        </pc:sldMkLst>
      </pc:sldChg>
      <pc:sldChg chg="modSp add del">
        <pc:chgData name="Kathy Giansiracusa" userId="a2fffcc163e56ebb" providerId="LiveId" clId="{6ED67787-FD3B-4781-8579-D7093CA1E3E2}" dt="2018-06-05T19:59:16.435" v="1444" actId="2696"/>
        <pc:sldMkLst>
          <pc:docMk/>
          <pc:sldMk cId="3444576840" sldId="262"/>
        </pc:sldMkLst>
        <pc:spChg chg="mod">
          <ac:chgData name="Kathy Giansiracusa" userId="a2fffcc163e56ebb" providerId="LiveId" clId="{6ED67787-FD3B-4781-8579-D7093CA1E3E2}" dt="2018-06-05T19:42:34.067" v="442" actId="20577"/>
          <ac:spMkLst>
            <pc:docMk/>
            <pc:sldMk cId="3444576840" sldId="262"/>
            <ac:spMk id="322" creationId="{00000000-0000-0000-0000-000000000000}"/>
          </ac:spMkLst>
        </pc:spChg>
      </pc:sldChg>
      <pc:sldChg chg="addSp delSp modSp add">
        <pc:chgData name="Kathy Giansiracusa" userId="a2fffcc163e56ebb" providerId="LiveId" clId="{6ED67787-FD3B-4781-8579-D7093CA1E3E2}" dt="2018-06-05T20:14:09.533" v="2317" actId="255"/>
        <pc:sldMkLst>
          <pc:docMk/>
          <pc:sldMk cId="3014181822" sldId="263"/>
        </pc:sldMkLst>
        <pc:spChg chg="mod">
          <ac:chgData name="Kathy Giansiracusa" userId="a2fffcc163e56ebb" providerId="LiveId" clId="{6ED67787-FD3B-4781-8579-D7093CA1E3E2}" dt="2018-06-05T19:42:49.963" v="481" actId="20577"/>
          <ac:spMkLst>
            <pc:docMk/>
            <pc:sldMk cId="3014181822" sldId="263"/>
            <ac:spMk id="322" creationId="{00000000-0000-0000-0000-000000000000}"/>
          </ac:spMkLst>
        </pc:spChg>
        <pc:spChg chg="mod">
          <ac:chgData name="Kathy Giansiracusa" userId="a2fffcc163e56ebb" providerId="LiveId" clId="{6ED67787-FD3B-4781-8579-D7093CA1E3E2}" dt="2018-06-05T20:05:24.845" v="1890" actId="14100"/>
          <ac:spMkLst>
            <pc:docMk/>
            <pc:sldMk cId="3014181822" sldId="263"/>
            <ac:spMk id="323" creationId="{00000000-0000-0000-0000-000000000000}"/>
          </ac:spMkLst>
        </pc:spChg>
        <pc:spChg chg="mod">
          <ac:chgData name="Kathy Giansiracusa" userId="a2fffcc163e56ebb" providerId="LiveId" clId="{6ED67787-FD3B-4781-8579-D7093CA1E3E2}" dt="2018-06-05T20:06:25.716" v="2078" actId="20577"/>
          <ac:spMkLst>
            <pc:docMk/>
            <pc:sldMk cId="3014181822" sldId="263"/>
            <ac:spMk id="324" creationId="{00000000-0000-0000-0000-000000000000}"/>
          </ac:spMkLst>
        </pc:spChg>
        <pc:graphicFrameChg chg="add mod modGraphic">
          <ac:chgData name="Kathy Giansiracusa" userId="a2fffcc163e56ebb" providerId="LiveId" clId="{6ED67787-FD3B-4781-8579-D7093CA1E3E2}" dt="2018-06-05T20:14:09.533" v="2317" actId="255"/>
          <ac:graphicFrameMkLst>
            <pc:docMk/>
            <pc:sldMk cId="3014181822" sldId="263"/>
            <ac:graphicFrameMk id="2" creationId="{24364679-C124-4B0E-83E2-DFC4FDBA22B6}"/>
          </ac:graphicFrameMkLst>
        </pc:graphicFrameChg>
        <pc:graphicFrameChg chg="del">
          <ac:chgData name="Kathy Giansiracusa" userId="a2fffcc163e56ebb" providerId="LiveId" clId="{6ED67787-FD3B-4781-8579-D7093CA1E3E2}" dt="2018-06-05T20:04:38.270" v="1881" actId="478"/>
          <ac:graphicFrameMkLst>
            <pc:docMk/>
            <pc:sldMk cId="3014181822" sldId="263"/>
            <ac:graphicFrameMk id="325" creationId="{00000000-0000-0000-0000-000000000000}"/>
          </ac:graphicFrameMkLst>
        </pc:graphicFrameChg>
      </pc:sldChg>
      <pc:sldChg chg="delSp modSp add del">
        <pc:chgData name="Kathy Giansiracusa" userId="a2fffcc163e56ebb" providerId="LiveId" clId="{6ED67787-FD3B-4781-8579-D7093CA1E3E2}" dt="2018-06-05T20:17:18.801" v="2326" actId="2696"/>
        <pc:sldMkLst>
          <pc:docMk/>
          <pc:sldMk cId="703629168" sldId="264"/>
        </pc:sldMkLst>
        <pc:spChg chg="mod">
          <ac:chgData name="Kathy Giansiracusa" userId="a2fffcc163e56ebb" providerId="LiveId" clId="{6ED67787-FD3B-4781-8579-D7093CA1E3E2}" dt="2018-06-05T19:43:51.730" v="589" actId="20577"/>
          <ac:spMkLst>
            <pc:docMk/>
            <pc:sldMk cId="703629168" sldId="264"/>
            <ac:spMk id="322" creationId="{00000000-0000-0000-0000-000000000000}"/>
          </ac:spMkLst>
        </pc:spChg>
        <pc:spChg chg="del">
          <ac:chgData name="Kathy Giansiracusa" userId="a2fffcc163e56ebb" providerId="LiveId" clId="{6ED67787-FD3B-4781-8579-D7093CA1E3E2}" dt="2018-06-05T20:16:34.870" v="2319" actId="478"/>
          <ac:spMkLst>
            <pc:docMk/>
            <pc:sldMk cId="703629168" sldId="264"/>
            <ac:spMk id="323" creationId="{00000000-0000-0000-0000-000000000000}"/>
          </ac:spMkLst>
        </pc:spChg>
      </pc:sldChg>
      <pc:sldChg chg="modSp add del">
        <pc:chgData name="Kathy Giansiracusa" userId="a2fffcc163e56ebb" providerId="LiveId" clId="{6ED67787-FD3B-4781-8579-D7093CA1E3E2}" dt="2018-06-05T20:17:34.593" v="2330" actId="2696"/>
        <pc:sldMkLst>
          <pc:docMk/>
          <pc:sldMk cId="1166463688" sldId="265"/>
        </pc:sldMkLst>
        <pc:spChg chg="mod">
          <ac:chgData name="Kathy Giansiracusa" userId="a2fffcc163e56ebb" providerId="LiveId" clId="{6ED67787-FD3B-4781-8579-D7093CA1E3E2}" dt="2018-06-05T19:44:10.771" v="635" actId="20577"/>
          <ac:spMkLst>
            <pc:docMk/>
            <pc:sldMk cId="1166463688" sldId="265"/>
            <ac:spMk id="322" creationId="{00000000-0000-0000-0000-000000000000}"/>
          </ac:spMkLst>
        </pc:spChg>
      </pc:sldChg>
      <pc:sldChg chg="modSp add ord">
        <pc:chgData name="Kathy Giansiracusa" userId="a2fffcc163e56ebb" providerId="LiveId" clId="{6ED67787-FD3B-4781-8579-D7093CA1E3E2}" dt="2018-06-05T19:39:52.975" v="311" actId="20577"/>
        <pc:sldMkLst>
          <pc:docMk/>
          <pc:sldMk cId="866941371" sldId="266"/>
        </pc:sldMkLst>
        <pc:spChg chg="mod">
          <ac:chgData name="Kathy Giansiracusa" userId="a2fffcc163e56ebb" providerId="LiveId" clId="{6ED67787-FD3B-4781-8579-D7093CA1E3E2}" dt="2018-06-05T19:39:52.975" v="311" actId="20577"/>
          <ac:spMkLst>
            <pc:docMk/>
            <pc:sldMk cId="866941371" sldId="266"/>
            <ac:spMk id="310" creationId="{00000000-0000-0000-0000-000000000000}"/>
          </ac:spMkLst>
        </pc:spChg>
      </pc:sldChg>
      <pc:sldChg chg="modSp add del">
        <pc:chgData name="Kathy Giansiracusa" userId="a2fffcc163e56ebb" providerId="LiveId" clId="{6ED67787-FD3B-4781-8579-D7093CA1E3E2}" dt="2018-06-05T20:17:47.921" v="2332" actId="2696"/>
        <pc:sldMkLst>
          <pc:docMk/>
          <pc:sldMk cId="4232600534" sldId="267"/>
        </pc:sldMkLst>
        <pc:spChg chg="mod">
          <ac:chgData name="Kathy Giansiracusa" userId="a2fffcc163e56ebb" providerId="LiveId" clId="{6ED67787-FD3B-4781-8579-D7093CA1E3E2}" dt="2018-06-05T19:44:25.810" v="675" actId="20577"/>
          <ac:spMkLst>
            <pc:docMk/>
            <pc:sldMk cId="4232600534" sldId="267"/>
            <ac:spMk id="322" creationId="{00000000-0000-0000-0000-000000000000}"/>
          </ac:spMkLst>
        </pc:spChg>
      </pc:sldChg>
      <pc:sldChg chg="modSp add del">
        <pc:chgData name="Kathy Giansiracusa" userId="a2fffcc163e56ebb" providerId="LiveId" clId="{6ED67787-FD3B-4781-8579-D7093CA1E3E2}" dt="2018-06-05T20:18:08.029" v="2336" actId="2696"/>
        <pc:sldMkLst>
          <pc:docMk/>
          <pc:sldMk cId="3675458295" sldId="268"/>
        </pc:sldMkLst>
        <pc:spChg chg="mod">
          <ac:chgData name="Kathy Giansiracusa" userId="a2fffcc163e56ebb" providerId="LiveId" clId="{6ED67787-FD3B-4781-8579-D7093CA1E3E2}" dt="2018-06-05T19:45:45.891" v="805" actId="20577"/>
          <ac:spMkLst>
            <pc:docMk/>
            <pc:sldMk cId="3675458295" sldId="268"/>
            <ac:spMk id="322" creationId="{00000000-0000-0000-0000-000000000000}"/>
          </ac:spMkLst>
        </pc:spChg>
      </pc:sldChg>
      <pc:sldChg chg="modSp add del">
        <pc:chgData name="Kathy Giansiracusa" userId="a2fffcc163e56ebb" providerId="LiveId" clId="{6ED67787-FD3B-4781-8579-D7093CA1E3E2}" dt="2018-06-05T20:18:16.759" v="2338" actId="2696"/>
        <pc:sldMkLst>
          <pc:docMk/>
          <pc:sldMk cId="917164093" sldId="269"/>
        </pc:sldMkLst>
        <pc:spChg chg="mod">
          <ac:chgData name="Kathy Giansiracusa" userId="a2fffcc163e56ebb" providerId="LiveId" clId="{6ED67787-FD3B-4781-8579-D7093CA1E3E2}" dt="2018-06-05T19:45:57.010" v="838" actId="20577"/>
          <ac:spMkLst>
            <pc:docMk/>
            <pc:sldMk cId="917164093" sldId="269"/>
            <ac:spMk id="322" creationId="{00000000-0000-0000-0000-000000000000}"/>
          </ac:spMkLst>
        </pc:spChg>
      </pc:sldChg>
      <pc:sldChg chg="modSp add ord">
        <pc:chgData name="Kathy Giansiracusa" userId="a2fffcc163e56ebb" providerId="LiveId" clId="{6ED67787-FD3B-4781-8579-D7093CA1E3E2}" dt="2018-06-05T19:41:34.438" v="391" actId="20577"/>
        <pc:sldMkLst>
          <pc:docMk/>
          <pc:sldMk cId="3109949819" sldId="270"/>
        </pc:sldMkLst>
        <pc:spChg chg="mod">
          <ac:chgData name="Kathy Giansiracusa" userId="a2fffcc163e56ebb" providerId="LiveId" clId="{6ED67787-FD3B-4781-8579-D7093CA1E3E2}" dt="2018-06-05T19:41:34.438" v="391" actId="20577"/>
          <ac:spMkLst>
            <pc:docMk/>
            <pc:sldMk cId="3109949819" sldId="270"/>
            <ac:spMk id="310" creationId="{00000000-0000-0000-0000-000000000000}"/>
          </ac:spMkLst>
        </pc:spChg>
      </pc:sldChg>
      <pc:sldChg chg="modSp add del ord">
        <pc:chgData name="Kathy Giansiracusa" userId="a2fffcc163e56ebb" providerId="LiveId" clId="{6ED67787-FD3B-4781-8579-D7093CA1E3E2}" dt="2018-06-05T20:18:43.280" v="2345" actId="2696"/>
        <pc:sldMkLst>
          <pc:docMk/>
          <pc:sldMk cId="400122054" sldId="271"/>
        </pc:sldMkLst>
        <pc:spChg chg="mod">
          <ac:chgData name="Kathy Giansiracusa" userId="a2fffcc163e56ebb" providerId="LiveId" clId="{6ED67787-FD3B-4781-8579-D7093CA1E3E2}" dt="2018-06-05T20:18:35.960" v="2343" actId="1076"/>
          <ac:spMkLst>
            <pc:docMk/>
            <pc:sldMk cId="400122054" sldId="271"/>
            <ac:spMk id="322" creationId="{00000000-0000-0000-0000-000000000000}"/>
          </ac:spMkLst>
        </pc:spChg>
      </pc:sldChg>
      <pc:sldChg chg="addSp delSp modSp add">
        <pc:chgData name="Kathy Giansiracusa" userId="a2fffcc163e56ebb" providerId="LiveId" clId="{6ED67787-FD3B-4781-8579-D7093CA1E3E2}" dt="2018-06-05T20:46:27.200" v="3855" actId="20577"/>
        <pc:sldMkLst>
          <pc:docMk/>
          <pc:sldMk cId="1422699842" sldId="272"/>
        </pc:sldMkLst>
        <pc:spChg chg="mod">
          <ac:chgData name="Kathy Giansiracusa" userId="a2fffcc163e56ebb" providerId="LiveId" clId="{6ED67787-FD3B-4781-8579-D7093CA1E3E2}" dt="2018-06-05T19:43:30.515" v="542" actId="20577"/>
          <ac:spMkLst>
            <pc:docMk/>
            <pc:sldMk cId="1422699842" sldId="272"/>
            <ac:spMk id="322" creationId="{00000000-0000-0000-0000-000000000000}"/>
          </ac:spMkLst>
        </pc:spChg>
        <pc:spChg chg="mod">
          <ac:chgData name="Kathy Giansiracusa" userId="a2fffcc163e56ebb" providerId="LiveId" clId="{6ED67787-FD3B-4781-8579-D7093CA1E3E2}" dt="2018-06-05T20:46:27.200" v="3855" actId="20577"/>
          <ac:spMkLst>
            <pc:docMk/>
            <pc:sldMk cId="1422699842" sldId="272"/>
            <ac:spMk id="323" creationId="{00000000-0000-0000-0000-000000000000}"/>
          </ac:spMkLst>
        </pc:spChg>
        <pc:spChg chg="mod">
          <ac:chgData name="Kathy Giansiracusa" userId="a2fffcc163e56ebb" providerId="LiveId" clId="{6ED67787-FD3B-4781-8579-D7093CA1E3E2}" dt="2018-06-05T20:29:16.650" v="2735" actId="20577"/>
          <ac:spMkLst>
            <pc:docMk/>
            <pc:sldMk cId="1422699842" sldId="272"/>
            <ac:spMk id="324" creationId="{00000000-0000-0000-0000-000000000000}"/>
          </ac:spMkLst>
        </pc:spChg>
        <pc:graphicFrameChg chg="add del mod modGraphic">
          <ac:chgData name="Kathy Giansiracusa" userId="a2fffcc163e56ebb" providerId="LiveId" clId="{6ED67787-FD3B-4781-8579-D7093CA1E3E2}" dt="2018-06-05T20:14:15.662" v="2318" actId="255"/>
          <ac:graphicFrameMkLst>
            <pc:docMk/>
            <pc:sldMk cId="1422699842" sldId="272"/>
            <ac:graphicFrameMk id="325" creationId="{00000000-0000-0000-0000-000000000000}"/>
          </ac:graphicFrameMkLst>
        </pc:graphicFrameChg>
      </pc:sldChg>
      <pc:sldChg chg="modSp add">
        <pc:chgData name="Kathy Giansiracusa" userId="a2fffcc163e56ebb" providerId="LiveId" clId="{6ED67787-FD3B-4781-8579-D7093CA1E3E2}" dt="2018-06-05T20:14:01.709" v="2315" actId="255"/>
        <pc:sldMkLst>
          <pc:docMk/>
          <pc:sldMk cId="3470761487" sldId="273"/>
        </pc:sldMkLst>
        <pc:spChg chg="mod">
          <ac:chgData name="Kathy Giansiracusa" userId="a2fffcc163e56ebb" providerId="LiveId" clId="{6ED67787-FD3B-4781-8579-D7093CA1E3E2}" dt="2018-06-05T19:59:26.116" v="1451" actId="20577"/>
          <ac:spMkLst>
            <pc:docMk/>
            <pc:sldMk cId="3470761487" sldId="273"/>
            <ac:spMk id="322" creationId="{00000000-0000-0000-0000-000000000000}"/>
          </ac:spMkLst>
        </pc:spChg>
        <pc:spChg chg="mod">
          <ac:chgData name="Kathy Giansiracusa" userId="a2fffcc163e56ebb" providerId="LiveId" clId="{6ED67787-FD3B-4781-8579-D7093CA1E3E2}" dt="2018-06-05T20:01:21.727" v="1537" actId="20577"/>
          <ac:spMkLst>
            <pc:docMk/>
            <pc:sldMk cId="3470761487" sldId="273"/>
            <ac:spMk id="323" creationId="{00000000-0000-0000-0000-000000000000}"/>
          </ac:spMkLst>
        </pc:spChg>
        <pc:spChg chg="mod">
          <ac:chgData name="Kathy Giansiracusa" userId="a2fffcc163e56ebb" providerId="LiveId" clId="{6ED67787-FD3B-4781-8579-D7093CA1E3E2}" dt="2018-06-05T20:00:24.477" v="1498" actId="20577"/>
          <ac:spMkLst>
            <pc:docMk/>
            <pc:sldMk cId="3470761487" sldId="273"/>
            <ac:spMk id="324" creationId="{00000000-0000-0000-0000-000000000000}"/>
          </ac:spMkLst>
        </pc:spChg>
        <pc:graphicFrameChg chg="mod modGraphic">
          <ac:chgData name="Kathy Giansiracusa" userId="a2fffcc163e56ebb" providerId="LiveId" clId="{6ED67787-FD3B-4781-8579-D7093CA1E3E2}" dt="2018-06-05T20:13:57.678" v="2314" actId="255"/>
          <ac:graphicFrameMkLst>
            <pc:docMk/>
            <pc:sldMk cId="3470761487" sldId="273"/>
            <ac:graphicFrameMk id="4" creationId="{7A3117A5-3A03-46DA-A027-15D22F700F9B}"/>
          </ac:graphicFrameMkLst>
        </pc:graphicFrameChg>
        <pc:graphicFrameChg chg="mod modGraphic">
          <ac:chgData name="Kathy Giansiracusa" userId="a2fffcc163e56ebb" providerId="LiveId" clId="{6ED67787-FD3B-4781-8579-D7093CA1E3E2}" dt="2018-06-05T20:14:01.709" v="2315" actId="255"/>
          <ac:graphicFrameMkLst>
            <pc:docMk/>
            <pc:sldMk cId="3470761487" sldId="273"/>
            <ac:graphicFrameMk id="325" creationId="{00000000-0000-0000-0000-000000000000}"/>
          </ac:graphicFrameMkLst>
        </pc:graphicFrameChg>
      </pc:sldChg>
      <pc:sldChg chg="modSp add ord">
        <pc:chgData name="Kathy Giansiracusa" userId="a2fffcc163e56ebb" providerId="LiveId" clId="{6ED67787-FD3B-4781-8579-D7093CA1E3E2}" dt="2018-06-05T20:45:56.400" v="3843" actId="20577"/>
        <pc:sldMkLst>
          <pc:docMk/>
          <pc:sldMk cId="2606446671" sldId="274"/>
        </pc:sldMkLst>
        <pc:spChg chg="mod">
          <ac:chgData name="Kathy Giansiracusa" userId="a2fffcc163e56ebb" providerId="LiveId" clId="{6ED67787-FD3B-4781-8579-D7093CA1E3E2}" dt="2018-06-05T20:32:11.033" v="2928" actId="1076"/>
          <ac:spMkLst>
            <pc:docMk/>
            <pc:sldMk cId="2606446671" sldId="274"/>
            <ac:spMk id="322" creationId="{00000000-0000-0000-0000-000000000000}"/>
          </ac:spMkLst>
        </pc:spChg>
        <pc:spChg chg="mod">
          <ac:chgData name="Kathy Giansiracusa" userId="a2fffcc163e56ebb" providerId="LiveId" clId="{6ED67787-FD3B-4781-8579-D7093CA1E3E2}" dt="2018-06-05T20:45:56.400" v="3843" actId="20577"/>
          <ac:spMkLst>
            <pc:docMk/>
            <pc:sldMk cId="2606446671" sldId="274"/>
            <ac:spMk id="323" creationId="{00000000-0000-0000-0000-000000000000}"/>
          </ac:spMkLst>
        </pc:spChg>
        <pc:spChg chg="mod">
          <ac:chgData name="Kathy Giansiracusa" userId="a2fffcc163e56ebb" providerId="LiveId" clId="{6ED67787-FD3B-4781-8579-D7093CA1E3E2}" dt="2018-06-05T20:33:22.566" v="2973" actId="20577"/>
          <ac:spMkLst>
            <pc:docMk/>
            <pc:sldMk cId="2606446671" sldId="274"/>
            <ac:spMk id="324" creationId="{00000000-0000-0000-0000-000000000000}"/>
          </ac:spMkLst>
        </pc:spChg>
        <pc:graphicFrameChg chg="mod modGraphic">
          <ac:chgData name="Kathy Giansiracusa" userId="a2fffcc163e56ebb" providerId="LiveId" clId="{6ED67787-FD3B-4781-8579-D7093CA1E3E2}" dt="2018-06-05T20:33:13.688" v="2957" actId="1076"/>
          <ac:graphicFrameMkLst>
            <pc:docMk/>
            <pc:sldMk cId="2606446671" sldId="274"/>
            <ac:graphicFrameMk id="2" creationId="{24364679-C124-4B0E-83E2-DFC4FDBA22B6}"/>
          </ac:graphicFrameMkLst>
        </pc:graphicFrameChg>
      </pc:sldChg>
      <pc:sldChg chg="addSp delSp modSp add">
        <pc:chgData name="Kathy Giansiracusa" userId="a2fffcc163e56ebb" providerId="LiveId" clId="{6ED67787-FD3B-4781-8579-D7093CA1E3E2}" dt="2018-06-05T20:45:33.449" v="3828" actId="20577"/>
        <pc:sldMkLst>
          <pc:docMk/>
          <pc:sldMk cId="1367549461" sldId="275"/>
        </pc:sldMkLst>
        <pc:spChg chg="mod">
          <ac:chgData name="Kathy Giansiracusa" userId="a2fffcc163e56ebb" providerId="LiveId" clId="{6ED67787-FD3B-4781-8579-D7093CA1E3E2}" dt="2018-06-05T20:36:32.264" v="3213" actId="1076"/>
          <ac:spMkLst>
            <pc:docMk/>
            <pc:sldMk cId="1367549461" sldId="275"/>
            <ac:spMk id="322" creationId="{00000000-0000-0000-0000-000000000000}"/>
          </ac:spMkLst>
        </pc:spChg>
        <pc:spChg chg="mod">
          <ac:chgData name="Kathy Giansiracusa" userId="a2fffcc163e56ebb" providerId="LiveId" clId="{6ED67787-FD3B-4781-8579-D7093CA1E3E2}" dt="2018-06-05T20:45:33.449" v="3828" actId="20577"/>
          <ac:spMkLst>
            <pc:docMk/>
            <pc:sldMk cId="1367549461" sldId="275"/>
            <ac:spMk id="323" creationId="{00000000-0000-0000-0000-000000000000}"/>
          </ac:spMkLst>
        </pc:spChg>
        <pc:spChg chg="mod">
          <ac:chgData name="Kathy Giansiracusa" userId="a2fffcc163e56ebb" providerId="LiveId" clId="{6ED67787-FD3B-4781-8579-D7093CA1E3E2}" dt="2018-06-05T20:40:10.412" v="3465" actId="1076"/>
          <ac:spMkLst>
            <pc:docMk/>
            <pc:sldMk cId="1367549461" sldId="275"/>
            <ac:spMk id="324" creationId="{00000000-0000-0000-0000-000000000000}"/>
          </ac:spMkLst>
        </pc:spChg>
        <pc:graphicFrameChg chg="del">
          <ac:chgData name="Kathy Giansiracusa" userId="a2fffcc163e56ebb" providerId="LiveId" clId="{6ED67787-FD3B-4781-8579-D7093CA1E3E2}" dt="2018-06-05T20:35:04.273" v="3190" actId="478"/>
          <ac:graphicFrameMkLst>
            <pc:docMk/>
            <pc:sldMk cId="1367549461" sldId="275"/>
            <ac:graphicFrameMk id="2" creationId="{24364679-C124-4B0E-83E2-DFC4FDBA22B6}"/>
          </ac:graphicFrameMkLst>
        </pc:graphicFrameChg>
        <pc:graphicFrameChg chg="add mod modGraphic">
          <ac:chgData name="Kathy Giansiracusa" userId="a2fffcc163e56ebb" providerId="LiveId" clId="{6ED67787-FD3B-4781-8579-D7093CA1E3E2}" dt="2018-06-05T20:36:29.353" v="3212" actId="1076"/>
          <ac:graphicFrameMkLst>
            <pc:docMk/>
            <pc:sldMk cId="1367549461" sldId="275"/>
            <ac:graphicFrameMk id="6" creationId="{51325283-FBDE-4BF4-9CD0-4911FACF55D1}"/>
          </ac:graphicFrameMkLst>
        </pc:graphicFrameChg>
      </pc:sldChg>
      <pc:sldChg chg="modSp add">
        <pc:chgData name="Kathy Giansiracusa" userId="a2fffcc163e56ebb" providerId="LiveId" clId="{6ED67787-FD3B-4781-8579-D7093CA1E3E2}" dt="2018-06-05T20:45:20.329" v="3813" actId="20577"/>
        <pc:sldMkLst>
          <pc:docMk/>
          <pc:sldMk cId="4290585407" sldId="276"/>
        </pc:sldMkLst>
        <pc:spChg chg="mod">
          <ac:chgData name="Kathy Giansiracusa" userId="a2fffcc163e56ebb" providerId="LiveId" clId="{6ED67787-FD3B-4781-8579-D7093CA1E3E2}" dt="2018-06-05T20:17:44.329" v="2331" actId="20577"/>
          <ac:spMkLst>
            <pc:docMk/>
            <pc:sldMk cId="4290585407" sldId="276"/>
            <ac:spMk id="322" creationId="{00000000-0000-0000-0000-000000000000}"/>
          </ac:spMkLst>
        </pc:spChg>
        <pc:spChg chg="mod">
          <ac:chgData name="Kathy Giansiracusa" userId="a2fffcc163e56ebb" providerId="LiveId" clId="{6ED67787-FD3B-4781-8579-D7093CA1E3E2}" dt="2018-06-05T20:45:20.329" v="3813" actId="20577"/>
          <ac:spMkLst>
            <pc:docMk/>
            <pc:sldMk cId="4290585407" sldId="276"/>
            <ac:spMk id="323" creationId="{00000000-0000-0000-0000-000000000000}"/>
          </ac:spMkLst>
        </pc:spChg>
        <pc:spChg chg="mod">
          <ac:chgData name="Kathy Giansiracusa" userId="a2fffcc163e56ebb" providerId="LiveId" clId="{6ED67787-FD3B-4781-8579-D7093CA1E3E2}" dt="2018-06-05T20:40:37.547" v="3568" actId="20577"/>
          <ac:spMkLst>
            <pc:docMk/>
            <pc:sldMk cId="4290585407" sldId="276"/>
            <ac:spMk id="324" creationId="{00000000-0000-0000-0000-000000000000}"/>
          </ac:spMkLst>
        </pc:spChg>
        <pc:graphicFrameChg chg="mod modGraphic">
          <ac:chgData name="Kathy Giansiracusa" userId="a2fffcc163e56ebb" providerId="LiveId" clId="{6ED67787-FD3B-4781-8579-D7093CA1E3E2}" dt="2018-06-05T20:41:32.152" v="3575" actId="1076"/>
          <ac:graphicFrameMkLst>
            <pc:docMk/>
            <pc:sldMk cId="4290585407" sldId="276"/>
            <ac:graphicFrameMk id="2" creationId="{24364679-C124-4B0E-83E2-DFC4FDBA22B6}"/>
          </ac:graphicFrameMkLst>
        </pc:graphicFrameChg>
      </pc:sldChg>
      <pc:sldChg chg="addSp delSp modSp add">
        <pc:chgData name="Kathy Giansiracusa" userId="a2fffcc163e56ebb" providerId="LiveId" clId="{6ED67787-FD3B-4781-8579-D7093CA1E3E2}" dt="2018-06-05T20:46:13.241" v="3850" actId="20577"/>
        <pc:sldMkLst>
          <pc:docMk/>
          <pc:sldMk cId="3793760788" sldId="277"/>
        </pc:sldMkLst>
        <pc:spChg chg="mod">
          <ac:chgData name="Kathy Giansiracusa" userId="a2fffcc163e56ebb" providerId="LiveId" clId="{6ED67787-FD3B-4781-8579-D7093CA1E3E2}" dt="2018-06-05T20:18:01.254" v="2335" actId="20577"/>
          <ac:spMkLst>
            <pc:docMk/>
            <pc:sldMk cId="3793760788" sldId="277"/>
            <ac:spMk id="322" creationId="{00000000-0000-0000-0000-000000000000}"/>
          </ac:spMkLst>
        </pc:spChg>
        <pc:spChg chg="mod">
          <ac:chgData name="Kathy Giansiracusa" userId="a2fffcc163e56ebb" providerId="LiveId" clId="{6ED67787-FD3B-4781-8579-D7093CA1E3E2}" dt="2018-06-05T20:46:13.241" v="3850" actId="20577"/>
          <ac:spMkLst>
            <pc:docMk/>
            <pc:sldMk cId="3793760788" sldId="277"/>
            <ac:spMk id="323" creationId="{00000000-0000-0000-0000-000000000000}"/>
          </ac:spMkLst>
        </pc:spChg>
        <pc:spChg chg="mod">
          <ac:chgData name="Kathy Giansiracusa" userId="a2fffcc163e56ebb" providerId="LiveId" clId="{6ED67787-FD3B-4781-8579-D7093CA1E3E2}" dt="2018-06-05T20:43:27.015" v="3786" actId="14100"/>
          <ac:spMkLst>
            <pc:docMk/>
            <pc:sldMk cId="3793760788" sldId="277"/>
            <ac:spMk id="324" creationId="{00000000-0000-0000-0000-000000000000}"/>
          </ac:spMkLst>
        </pc:spChg>
        <pc:graphicFrameChg chg="del">
          <ac:chgData name="Kathy Giansiracusa" userId="a2fffcc163e56ebb" providerId="LiveId" clId="{6ED67787-FD3B-4781-8579-D7093CA1E3E2}" dt="2018-06-05T20:42:26.465" v="3576" actId="478"/>
          <ac:graphicFrameMkLst>
            <pc:docMk/>
            <pc:sldMk cId="3793760788" sldId="277"/>
            <ac:graphicFrameMk id="2" creationId="{24364679-C124-4B0E-83E2-DFC4FDBA22B6}"/>
          </ac:graphicFrameMkLst>
        </pc:graphicFrameChg>
        <pc:graphicFrameChg chg="add mod modGraphic">
          <ac:chgData name="Kathy Giansiracusa" userId="a2fffcc163e56ebb" providerId="LiveId" clId="{6ED67787-FD3B-4781-8579-D7093CA1E3E2}" dt="2018-06-05T20:44:37.041" v="3808" actId="255"/>
          <ac:graphicFrameMkLst>
            <pc:docMk/>
            <pc:sldMk cId="3793760788" sldId="277"/>
            <ac:graphicFrameMk id="6" creationId="{D7225B1A-66CA-40C1-ACD7-727AB68CFE92}"/>
          </ac:graphicFrameMkLst>
        </pc:graphicFrameChg>
      </pc:sldChg>
      <pc:sldChg chg="addSp delSp modSp add">
        <pc:chgData name="Kathy Giansiracusa" userId="a2fffcc163e56ebb" providerId="LiveId" clId="{6ED67787-FD3B-4781-8579-D7093CA1E3E2}" dt="2018-06-06T03:18:45.076" v="4435" actId="1076"/>
        <pc:sldMkLst>
          <pc:docMk/>
          <pc:sldMk cId="4157699357" sldId="278"/>
        </pc:sldMkLst>
        <pc:spChg chg="mod">
          <ac:chgData name="Kathy Giansiracusa" userId="a2fffcc163e56ebb" providerId="LiveId" clId="{6ED67787-FD3B-4781-8579-D7093CA1E3E2}" dt="2018-06-05T20:18:14.129" v="2337" actId="20577"/>
          <ac:spMkLst>
            <pc:docMk/>
            <pc:sldMk cId="4157699357" sldId="278"/>
            <ac:spMk id="322" creationId="{00000000-0000-0000-0000-000000000000}"/>
          </ac:spMkLst>
        </pc:spChg>
        <pc:spChg chg="del">
          <ac:chgData name="Kathy Giansiracusa" userId="a2fffcc163e56ebb" providerId="LiveId" clId="{6ED67787-FD3B-4781-8579-D7093CA1E3E2}" dt="2018-06-06T03:06:36.470" v="4065" actId="478"/>
          <ac:spMkLst>
            <pc:docMk/>
            <pc:sldMk cId="4157699357" sldId="278"/>
            <ac:spMk id="323" creationId="{00000000-0000-0000-0000-000000000000}"/>
          </ac:spMkLst>
        </pc:spChg>
        <pc:spChg chg="mod">
          <ac:chgData name="Kathy Giansiracusa" userId="a2fffcc163e56ebb" providerId="LiveId" clId="{6ED67787-FD3B-4781-8579-D7093CA1E3E2}" dt="2018-06-06T03:18:38.403" v="4434" actId="20577"/>
          <ac:spMkLst>
            <pc:docMk/>
            <pc:sldMk cId="4157699357" sldId="278"/>
            <ac:spMk id="324" creationId="{00000000-0000-0000-0000-000000000000}"/>
          </ac:spMkLst>
        </pc:spChg>
        <pc:graphicFrameChg chg="del modGraphic">
          <ac:chgData name="Kathy Giansiracusa" userId="a2fffcc163e56ebb" providerId="LiveId" clId="{6ED67787-FD3B-4781-8579-D7093CA1E3E2}" dt="2018-06-06T03:06:33.904" v="4064" actId="478"/>
          <ac:graphicFrameMkLst>
            <pc:docMk/>
            <pc:sldMk cId="4157699357" sldId="278"/>
            <ac:graphicFrameMk id="2" creationId="{24364679-C124-4B0E-83E2-DFC4FDBA22B6}"/>
          </ac:graphicFrameMkLst>
        </pc:graphicFrameChg>
        <pc:graphicFrameChg chg="add mod modGraphic">
          <ac:chgData name="Kathy Giansiracusa" userId="a2fffcc163e56ebb" providerId="LiveId" clId="{6ED67787-FD3B-4781-8579-D7093CA1E3E2}" dt="2018-06-06T03:15:33.473" v="4259" actId="1076"/>
          <ac:graphicFrameMkLst>
            <pc:docMk/>
            <pc:sldMk cId="4157699357" sldId="278"/>
            <ac:graphicFrameMk id="3" creationId="{4B1A7986-7831-4854-8E70-F8EFBA7F68A4}"/>
          </ac:graphicFrameMkLst>
        </pc:graphicFrameChg>
        <pc:graphicFrameChg chg="add del">
          <ac:chgData name="Kathy Giansiracusa" userId="a2fffcc163e56ebb" providerId="LiveId" clId="{6ED67787-FD3B-4781-8579-D7093CA1E3E2}" dt="2018-06-06T03:11:59.670" v="4229" actId="478"/>
          <ac:graphicFrameMkLst>
            <pc:docMk/>
            <pc:sldMk cId="4157699357" sldId="278"/>
            <ac:graphicFrameMk id="4" creationId="{7BD38C15-8D1E-424B-A9B3-988594ACF2D2}"/>
          </ac:graphicFrameMkLst>
        </pc:graphicFrameChg>
        <pc:graphicFrameChg chg="add mod modGraphic">
          <ac:chgData name="Kathy Giansiracusa" userId="a2fffcc163e56ebb" providerId="LiveId" clId="{6ED67787-FD3B-4781-8579-D7093CA1E3E2}" dt="2018-06-06T03:15:36.933" v="4260" actId="1076"/>
          <ac:graphicFrameMkLst>
            <pc:docMk/>
            <pc:sldMk cId="4157699357" sldId="278"/>
            <ac:graphicFrameMk id="8" creationId="{E6DBCE94-4A5F-4325-B82B-87AC9804145E}"/>
          </ac:graphicFrameMkLst>
        </pc:graphicFrameChg>
        <pc:graphicFrameChg chg="add mod modGraphic">
          <ac:chgData name="Kathy Giansiracusa" userId="a2fffcc163e56ebb" providerId="LiveId" clId="{6ED67787-FD3B-4781-8579-D7093CA1E3E2}" dt="2018-06-06T03:18:45.076" v="4435" actId="1076"/>
          <ac:graphicFrameMkLst>
            <pc:docMk/>
            <pc:sldMk cId="4157699357" sldId="278"/>
            <ac:graphicFrameMk id="9" creationId="{799FE482-3FC3-4CED-B35B-27D7B4E5A5B9}"/>
          </ac:graphicFrameMkLst>
        </pc:graphicFrameChg>
      </pc:sldChg>
      <pc:sldChg chg="delSp modSp add ord">
        <pc:chgData name="Kathy Giansiracusa" userId="a2fffcc163e56ebb" providerId="LiveId" clId="{6ED67787-FD3B-4781-8579-D7093CA1E3E2}" dt="2018-06-06T03:31:51.097" v="5996" actId="1076"/>
        <pc:sldMkLst>
          <pc:docMk/>
          <pc:sldMk cId="3749292888" sldId="279"/>
        </pc:sldMkLst>
        <pc:spChg chg="mod">
          <ac:chgData name="Kathy Giansiracusa" userId="a2fffcc163e56ebb" providerId="LiveId" clId="{6ED67787-FD3B-4781-8579-D7093CA1E3E2}" dt="2018-06-06T03:31:51.097" v="5996" actId="1076"/>
          <ac:spMkLst>
            <pc:docMk/>
            <pc:sldMk cId="3749292888" sldId="279"/>
            <ac:spMk id="322" creationId="{00000000-0000-0000-0000-000000000000}"/>
          </ac:spMkLst>
        </pc:spChg>
        <pc:spChg chg="del">
          <ac:chgData name="Kathy Giansiracusa" userId="a2fffcc163e56ebb" providerId="LiveId" clId="{6ED67787-FD3B-4781-8579-D7093CA1E3E2}" dt="2018-06-06T03:20:00.892" v="4437" actId="478"/>
          <ac:spMkLst>
            <pc:docMk/>
            <pc:sldMk cId="3749292888" sldId="279"/>
            <ac:spMk id="323" creationId="{00000000-0000-0000-0000-000000000000}"/>
          </ac:spMkLst>
        </pc:spChg>
        <pc:spChg chg="mod">
          <ac:chgData name="Kathy Giansiracusa" userId="a2fffcc163e56ebb" providerId="LiveId" clId="{6ED67787-FD3B-4781-8579-D7093CA1E3E2}" dt="2018-06-06T03:31:45.603" v="5995" actId="20577"/>
          <ac:spMkLst>
            <pc:docMk/>
            <pc:sldMk cId="3749292888" sldId="279"/>
            <ac:spMk id="324" creationId="{00000000-0000-0000-0000-000000000000}"/>
          </ac:spMkLst>
        </pc:spChg>
        <pc:graphicFrameChg chg="del">
          <ac:chgData name="Kathy Giansiracusa" userId="a2fffcc163e56ebb" providerId="LiveId" clId="{6ED67787-FD3B-4781-8579-D7093CA1E3E2}" dt="2018-06-06T03:19:58.655" v="4436" actId="478"/>
          <ac:graphicFrameMkLst>
            <pc:docMk/>
            <pc:sldMk cId="3749292888" sldId="279"/>
            <ac:graphicFrameMk id="2" creationId="{24364679-C124-4B0E-83E2-DFC4FDBA22B6}"/>
          </ac:graphicFrameMkLst>
        </pc:graphicFrameChg>
      </pc:sldChg>
      <pc:sldChg chg="addSp delSp modSp add">
        <pc:chgData name="Kathy Giansiracusa" userId="a2fffcc163e56ebb" providerId="LiveId" clId="{6ED67787-FD3B-4781-8579-D7093CA1E3E2}" dt="2018-06-06T03:39:54.289" v="6448" actId="14100"/>
        <pc:sldMkLst>
          <pc:docMk/>
          <pc:sldMk cId="1789901912" sldId="280"/>
        </pc:sldMkLst>
        <pc:spChg chg="add mod">
          <ac:chgData name="Kathy Giansiracusa" userId="a2fffcc163e56ebb" providerId="LiveId" clId="{6ED67787-FD3B-4781-8579-D7093CA1E3E2}" dt="2018-06-06T03:39:54.289" v="6448" actId="14100"/>
          <ac:spMkLst>
            <pc:docMk/>
            <pc:sldMk cId="1789901912" sldId="280"/>
            <ac:spMk id="2" creationId="{91B75592-B291-4816-85A0-46B95F9DFFB9}"/>
          </ac:spMkLst>
        </pc:spChg>
        <pc:spChg chg="mod">
          <ac:chgData name="Kathy Giansiracusa" userId="a2fffcc163e56ebb" providerId="LiveId" clId="{6ED67787-FD3B-4781-8579-D7093CA1E3E2}" dt="2018-06-06T03:39:50.653" v="6447" actId="1076"/>
          <ac:spMkLst>
            <pc:docMk/>
            <pc:sldMk cId="1789901912" sldId="280"/>
            <ac:spMk id="322" creationId="{00000000-0000-0000-0000-000000000000}"/>
          </ac:spMkLst>
        </pc:spChg>
        <pc:spChg chg="del mod">
          <ac:chgData name="Kathy Giansiracusa" userId="a2fffcc163e56ebb" providerId="LiveId" clId="{6ED67787-FD3B-4781-8579-D7093CA1E3E2}" dt="2018-06-06T03:33:27.355" v="6003" actId="478"/>
          <ac:spMkLst>
            <pc:docMk/>
            <pc:sldMk cId="1789901912" sldId="280"/>
            <ac:spMk id="324" creationId="{00000000-0000-0000-0000-000000000000}"/>
          </ac:spMkLst>
        </pc:spChg>
        <pc:graphicFrameChg chg="add mod modGraphic">
          <ac:chgData name="Kathy Giansiracusa" userId="a2fffcc163e56ebb" providerId="LiveId" clId="{6ED67787-FD3B-4781-8579-D7093CA1E3E2}" dt="2018-06-06T03:38:03.998" v="6284" actId="1076"/>
          <ac:graphicFrameMkLst>
            <pc:docMk/>
            <pc:sldMk cId="1789901912" sldId="280"/>
            <ac:graphicFrameMk id="4" creationId="{45E5DA18-D1F7-4491-B034-8AFCE65E4B04}"/>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54561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05482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74350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06105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5300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13932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8377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75423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53193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7422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58606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94110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err="1">
                <a:solidFill>
                  <a:schemeClr val="lt1"/>
                </a:solidFill>
                <a:latin typeface="Roboto Black"/>
                <a:ea typeface="Roboto Black"/>
                <a:sym typeface="Roboto Black"/>
              </a:rPr>
              <a:t>CoolTShirts</a:t>
            </a:r>
            <a:r>
              <a:rPr lang="en-US" sz="5600" dirty="0">
                <a:solidFill>
                  <a:schemeClr val="lt1"/>
                </a:solidFill>
                <a:latin typeface="Roboto Black"/>
                <a:ea typeface="Roboto Black"/>
                <a:sym typeface="Roboto Black"/>
              </a:rPr>
              <a:t> Marketing </a:t>
            </a:r>
          </a:p>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sym typeface="Roboto Black"/>
              </a:rPr>
              <a:t>Analysis</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Kathy Giansiracusa	</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6/5/2018</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7897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2.b How many last touches does each campaign have?</a:t>
            </a:r>
          </a:p>
        </p:txBody>
      </p:sp>
      <p:sp>
        <p:nvSpPr>
          <p:cNvPr id="323" name="Shape 323"/>
          <p:cNvSpPr txBox="1"/>
          <p:nvPr/>
        </p:nvSpPr>
        <p:spPr>
          <a:xfrm>
            <a:off x="190830" y="2670797"/>
            <a:ext cx="4920900" cy="2293728"/>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SELECT DISTINCT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 as 'CAMPAIGN NAME', </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 AS 'CAMPAIGN SOURCE', </a:t>
            </a:r>
          </a:p>
          <a:p>
            <a:pPr lvl="0">
              <a:buClr>
                <a:schemeClr val="dk1"/>
              </a:buClr>
              <a:buSzPts val="1100"/>
            </a:pP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 AS 'TOTAL CAMPAIGN LAST TOUCH COUNT'</a:t>
            </a: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ORDER BY 3 DESC;</a:t>
            </a:r>
            <a:endParaRPr sz="900" dirty="0">
              <a:latin typeface="Courier New"/>
              <a:ea typeface="Courier New"/>
              <a:cs typeface="Courier New"/>
              <a:sym typeface="Courier New"/>
            </a:endParaRPr>
          </a:p>
        </p:txBody>
      </p:sp>
      <p:sp>
        <p:nvSpPr>
          <p:cNvPr id="324" name="Shape 324"/>
          <p:cNvSpPr txBox="1"/>
          <p:nvPr/>
        </p:nvSpPr>
        <p:spPr>
          <a:xfrm>
            <a:off x="190830" y="1149811"/>
            <a:ext cx="4920900" cy="138189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First touches isn’t the only measure of success of a marketing campaign.  In order to measure success, you must also account for how far the customer makes it in the user journey, not just those that are exposed to the website</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Which campaign draws in the most last touch counts?  The least?</a:t>
            </a:r>
          </a:p>
          <a:p>
            <a:pPr marL="171450" lvl="1"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See below for the code and to the right for results</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6" name="Table 5">
            <a:extLst>
              <a:ext uri="{FF2B5EF4-FFF2-40B4-BE49-F238E27FC236}">
                <a16:creationId xmlns:a16="http://schemas.microsoft.com/office/drawing/2014/main" id="{51325283-FBDE-4BF4-9CD0-4911FACF55D1}"/>
              </a:ext>
            </a:extLst>
          </p:cNvPr>
          <p:cNvGraphicFramePr>
            <a:graphicFrameLocks noGrp="1"/>
          </p:cNvGraphicFramePr>
          <p:nvPr>
            <p:extLst>
              <p:ext uri="{D42A27DB-BD31-4B8C-83A1-F6EECF244321}">
                <p14:modId xmlns:p14="http://schemas.microsoft.com/office/powerpoint/2010/main" val="1876090968"/>
              </p:ext>
            </p:extLst>
          </p:nvPr>
        </p:nvGraphicFramePr>
        <p:xfrm>
          <a:off x="5268438" y="1201325"/>
          <a:ext cx="3771160" cy="3535680"/>
        </p:xfrm>
        <a:graphic>
          <a:graphicData uri="http://schemas.openxmlformats.org/drawingml/2006/table">
            <a:tbl>
              <a:tblPr>
                <a:tableStyleId>{306799F8-075E-4A3A-A7F6-7FBC6576F1A4}</a:tableStyleId>
              </a:tblPr>
              <a:tblGrid>
                <a:gridCol w="1228333">
                  <a:extLst>
                    <a:ext uri="{9D8B030D-6E8A-4147-A177-3AD203B41FA5}">
                      <a16:colId xmlns:a16="http://schemas.microsoft.com/office/drawing/2014/main" val="3146261508"/>
                    </a:ext>
                  </a:extLst>
                </a:gridCol>
                <a:gridCol w="1228333">
                  <a:extLst>
                    <a:ext uri="{9D8B030D-6E8A-4147-A177-3AD203B41FA5}">
                      <a16:colId xmlns:a16="http://schemas.microsoft.com/office/drawing/2014/main" val="1447504717"/>
                    </a:ext>
                  </a:extLst>
                </a:gridCol>
                <a:gridCol w="1314494">
                  <a:extLst>
                    <a:ext uri="{9D8B030D-6E8A-4147-A177-3AD203B41FA5}">
                      <a16:colId xmlns:a16="http://schemas.microsoft.com/office/drawing/2014/main" val="3494405852"/>
                    </a:ext>
                  </a:extLst>
                </a:gridCol>
              </a:tblGrid>
              <a:tr h="189563">
                <a:tc>
                  <a:txBody>
                    <a:bodyPr/>
                    <a:lstStyle/>
                    <a:p>
                      <a:pPr algn="ctr"/>
                      <a:r>
                        <a:rPr lang="en-US" sz="1200" dirty="0">
                          <a:solidFill>
                            <a:srgbClr val="3E3E40"/>
                          </a:solidFill>
                          <a:effectLst/>
                        </a:rPr>
                        <a:t> CAMPAIGN NAME</a:t>
                      </a:r>
                    </a:p>
                  </a:txBody>
                  <a:tcPr anchor="ctr"/>
                </a:tc>
                <a:tc>
                  <a:txBody>
                    <a:bodyPr/>
                    <a:lstStyle/>
                    <a:p>
                      <a:pPr algn="ctr"/>
                      <a:r>
                        <a:rPr lang="en-US" sz="1200" dirty="0">
                          <a:solidFill>
                            <a:srgbClr val="3E3E40"/>
                          </a:solidFill>
                          <a:effectLst/>
                        </a:rPr>
                        <a:t> CAMPAIGN SOURCE</a:t>
                      </a:r>
                    </a:p>
                  </a:txBody>
                  <a:tcPr anchor="ctr"/>
                </a:tc>
                <a:tc>
                  <a:txBody>
                    <a:bodyPr/>
                    <a:lstStyle/>
                    <a:p>
                      <a:pPr algn="ctr"/>
                      <a:r>
                        <a:rPr lang="en-US" sz="1200" dirty="0">
                          <a:solidFill>
                            <a:srgbClr val="3E3E40"/>
                          </a:solidFill>
                          <a:effectLst/>
                        </a:rPr>
                        <a:t>TOTAL CAMPAIGN LAST TOUCH COUNT</a:t>
                      </a:r>
                    </a:p>
                  </a:txBody>
                  <a:tcPr anchor="ctr"/>
                </a:tc>
                <a:extLst>
                  <a:ext uri="{0D108BD9-81ED-4DB2-BD59-A6C34878D82A}">
                    <a16:rowId xmlns:a16="http://schemas.microsoft.com/office/drawing/2014/main" val="113779345"/>
                  </a:ext>
                </a:extLst>
              </a:tr>
              <a:tr h="189563">
                <a:tc>
                  <a:txBody>
                    <a:bodyPr/>
                    <a:lstStyle/>
                    <a:p>
                      <a:pPr algn="ctr"/>
                      <a:r>
                        <a:rPr lang="en-US" sz="1000" dirty="0">
                          <a:solidFill>
                            <a:srgbClr val="3E3E40"/>
                          </a:solidFill>
                          <a:effectLst/>
                        </a:rPr>
                        <a:t>weekly-newsletter</a:t>
                      </a:r>
                    </a:p>
                  </a:txBody>
                  <a:tcPr anchor="ctr"/>
                </a:tc>
                <a:tc>
                  <a:txBody>
                    <a:bodyPr/>
                    <a:lstStyle/>
                    <a:p>
                      <a:pPr algn="ctr"/>
                      <a:r>
                        <a:rPr lang="en-US" sz="1000" dirty="0">
                          <a:solidFill>
                            <a:srgbClr val="3E3E40"/>
                          </a:solidFill>
                          <a:effectLst/>
                        </a:rPr>
                        <a:t>email</a:t>
                      </a:r>
                    </a:p>
                  </a:txBody>
                  <a:tcPr anchor="ctr"/>
                </a:tc>
                <a:tc>
                  <a:txBody>
                    <a:bodyPr/>
                    <a:lstStyle/>
                    <a:p>
                      <a:pPr algn="ctr"/>
                      <a:r>
                        <a:rPr lang="en-US" sz="1000">
                          <a:solidFill>
                            <a:srgbClr val="3E3E40"/>
                          </a:solidFill>
                          <a:effectLst/>
                        </a:rPr>
                        <a:t>447</a:t>
                      </a:r>
                    </a:p>
                  </a:txBody>
                  <a:tcPr anchor="ctr"/>
                </a:tc>
                <a:extLst>
                  <a:ext uri="{0D108BD9-81ED-4DB2-BD59-A6C34878D82A}">
                    <a16:rowId xmlns:a16="http://schemas.microsoft.com/office/drawing/2014/main" val="4275027809"/>
                  </a:ext>
                </a:extLst>
              </a:tr>
              <a:tr h="189563">
                <a:tc>
                  <a:txBody>
                    <a:bodyPr/>
                    <a:lstStyle/>
                    <a:p>
                      <a:pPr algn="ctr"/>
                      <a:r>
                        <a:rPr lang="en-US" sz="1000" dirty="0" err="1">
                          <a:solidFill>
                            <a:srgbClr val="3E3E40"/>
                          </a:solidFill>
                          <a:effectLst/>
                        </a:rPr>
                        <a:t>retargetting</a:t>
                      </a:r>
                      <a:r>
                        <a:rPr lang="en-US" sz="1000" dirty="0">
                          <a:solidFill>
                            <a:srgbClr val="3E3E40"/>
                          </a:solidFill>
                          <a:effectLst/>
                        </a:rPr>
                        <a:t>-ad</a:t>
                      </a:r>
                    </a:p>
                  </a:txBody>
                  <a:tcPr anchor="ctr"/>
                </a:tc>
                <a:tc>
                  <a:txBody>
                    <a:bodyPr/>
                    <a:lstStyle/>
                    <a:p>
                      <a:pPr algn="ctr"/>
                      <a:r>
                        <a:rPr lang="en-US" sz="1000" dirty="0" err="1">
                          <a:solidFill>
                            <a:srgbClr val="3E3E40"/>
                          </a:solidFill>
                          <a:effectLst/>
                        </a:rPr>
                        <a:t>facebook</a:t>
                      </a:r>
                      <a:endParaRPr lang="en-US" sz="1000" dirty="0">
                        <a:solidFill>
                          <a:srgbClr val="3E3E40"/>
                        </a:solidFill>
                        <a:effectLst/>
                      </a:endParaRPr>
                    </a:p>
                  </a:txBody>
                  <a:tcPr anchor="ctr"/>
                </a:tc>
                <a:tc>
                  <a:txBody>
                    <a:bodyPr/>
                    <a:lstStyle/>
                    <a:p>
                      <a:pPr algn="ctr"/>
                      <a:r>
                        <a:rPr lang="en-US" sz="1000">
                          <a:solidFill>
                            <a:srgbClr val="3E3E40"/>
                          </a:solidFill>
                          <a:effectLst/>
                        </a:rPr>
                        <a:t>443</a:t>
                      </a:r>
                    </a:p>
                  </a:txBody>
                  <a:tcPr anchor="ctr"/>
                </a:tc>
                <a:extLst>
                  <a:ext uri="{0D108BD9-81ED-4DB2-BD59-A6C34878D82A}">
                    <a16:rowId xmlns:a16="http://schemas.microsoft.com/office/drawing/2014/main" val="3285728289"/>
                  </a:ext>
                </a:extLst>
              </a:tr>
              <a:tr h="189563">
                <a:tc>
                  <a:txBody>
                    <a:bodyPr/>
                    <a:lstStyle/>
                    <a:p>
                      <a:pPr algn="ctr"/>
                      <a:r>
                        <a:rPr lang="en-US" sz="1000">
                          <a:solidFill>
                            <a:srgbClr val="3E3E40"/>
                          </a:solidFill>
                          <a:effectLst/>
                        </a:rPr>
                        <a:t>retargetting-campaign</a:t>
                      </a:r>
                    </a:p>
                  </a:txBody>
                  <a:tcPr anchor="ctr"/>
                </a:tc>
                <a:tc>
                  <a:txBody>
                    <a:bodyPr/>
                    <a:lstStyle/>
                    <a:p>
                      <a:pPr algn="ctr"/>
                      <a:r>
                        <a:rPr lang="en-US" sz="1000">
                          <a:solidFill>
                            <a:srgbClr val="3E3E40"/>
                          </a:solidFill>
                          <a:effectLst/>
                        </a:rPr>
                        <a:t>email</a:t>
                      </a:r>
                    </a:p>
                  </a:txBody>
                  <a:tcPr anchor="ctr"/>
                </a:tc>
                <a:tc>
                  <a:txBody>
                    <a:bodyPr/>
                    <a:lstStyle/>
                    <a:p>
                      <a:pPr algn="ctr"/>
                      <a:r>
                        <a:rPr lang="en-US" sz="1000">
                          <a:solidFill>
                            <a:srgbClr val="3E3E40"/>
                          </a:solidFill>
                          <a:effectLst/>
                        </a:rPr>
                        <a:t>245</a:t>
                      </a:r>
                    </a:p>
                  </a:txBody>
                  <a:tcPr anchor="ctr"/>
                </a:tc>
                <a:extLst>
                  <a:ext uri="{0D108BD9-81ED-4DB2-BD59-A6C34878D82A}">
                    <a16:rowId xmlns:a16="http://schemas.microsoft.com/office/drawing/2014/main" val="2142579606"/>
                  </a:ext>
                </a:extLst>
              </a:tr>
              <a:tr h="189563">
                <a:tc>
                  <a:txBody>
                    <a:bodyPr/>
                    <a:lstStyle/>
                    <a:p>
                      <a:pPr algn="ctr"/>
                      <a:r>
                        <a:rPr lang="en-US" sz="1000">
                          <a:solidFill>
                            <a:srgbClr val="3E3E40"/>
                          </a:solidFill>
                          <a:effectLst/>
                        </a:rPr>
                        <a:t>getting-to-know-cool-tshirts</a:t>
                      </a:r>
                    </a:p>
                  </a:txBody>
                  <a:tcPr anchor="ctr"/>
                </a:tc>
                <a:tc>
                  <a:txBody>
                    <a:bodyPr/>
                    <a:lstStyle/>
                    <a:p>
                      <a:pPr algn="ctr"/>
                      <a:r>
                        <a:rPr lang="en-US" sz="1000" dirty="0" err="1">
                          <a:solidFill>
                            <a:srgbClr val="3E3E40"/>
                          </a:solidFill>
                          <a:effectLst/>
                        </a:rPr>
                        <a:t>nytimes</a:t>
                      </a:r>
                      <a:endParaRPr lang="en-US" sz="1000" dirty="0">
                        <a:solidFill>
                          <a:srgbClr val="3E3E40"/>
                        </a:solidFill>
                        <a:effectLst/>
                      </a:endParaRPr>
                    </a:p>
                  </a:txBody>
                  <a:tcPr anchor="ctr"/>
                </a:tc>
                <a:tc>
                  <a:txBody>
                    <a:bodyPr/>
                    <a:lstStyle/>
                    <a:p>
                      <a:pPr algn="ctr"/>
                      <a:r>
                        <a:rPr lang="en-US" sz="1000">
                          <a:solidFill>
                            <a:srgbClr val="3E3E40"/>
                          </a:solidFill>
                          <a:effectLst/>
                        </a:rPr>
                        <a:t>232</a:t>
                      </a:r>
                    </a:p>
                  </a:txBody>
                  <a:tcPr anchor="ctr"/>
                </a:tc>
                <a:extLst>
                  <a:ext uri="{0D108BD9-81ED-4DB2-BD59-A6C34878D82A}">
                    <a16:rowId xmlns:a16="http://schemas.microsoft.com/office/drawing/2014/main" val="3099187212"/>
                  </a:ext>
                </a:extLst>
              </a:tr>
              <a:tr h="189563">
                <a:tc>
                  <a:txBody>
                    <a:bodyPr/>
                    <a:lstStyle/>
                    <a:p>
                      <a:pPr algn="ctr"/>
                      <a:r>
                        <a:rPr lang="en-US" sz="1000">
                          <a:solidFill>
                            <a:srgbClr val="3E3E40"/>
                          </a:solidFill>
                          <a:effectLst/>
                        </a:rPr>
                        <a:t>ten-crazy-cool-tshirts-facts</a:t>
                      </a:r>
                    </a:p>
                  </a:txBody>
                  <a:tcPr anchor="ctr"/>
                </a:tc>
                <a:tc>
                  <a:txBody>
                    <a:bodyPr/>
                    <a:lstStyle/>
                    <a:p>
                      <a:pPr algn="ctr"/>
                      <a:r>
                        <a:rPr lang="en-US" sz="1000" dirty="0" err="1">
                          <a:solidFill>
                            <a:srgbClr val="3E3E40"/>
                          </a:solidFill>
                          <a:effectLst/>
                        </a:rPr>
                        <a:t>buzzfeed</a:t>
                      </a:r>
                      <a:endParaRPr lang="en-US" sz="1000" dirty="0">
                        <a:solidFill>
                          <a:srgbClr val="3E3E40"/>
                        </a:solidFill>
                        <a:effectLst/>
                      </a:endParaRPr>
                    </a:p>
                  </a:txBody>
                  <a:tcPr anchor="ctr"/>
                </a:tc>
                <a:tc>
                  <a:txBody>
                    <a:bodyPr/>
                    <a:lstStyle/>
                    <a:p>
                      <a:pPr algn="ctr"/>
                      <a:r>
                        <a:rPr lang="en-US" sz="1000" dirty="0">
                          <a:solidFill>
                            <a:srgbClr val="3E3E40"/>
                          </a:solidFill>
                          <a:effectLst/>
                        </a:rPr>
                        <a:t>190</a:t>
                      </a:r>
                    </a:p>
                  </a:txBody>
                  <a:tcPr anchor="ctr"/>
                </a:tc>
                <a:extLst>
                  <a:ext uri="{0D108BD9-81ED-4DB2-BD59-A6C34878D82A}">
                    <a16:rowId xmlns:a16="http://schemas.microsoft.com/office/drawing/2014/main" val="2084293204"/>
                  </a:ext>
                </a:extLst>
              </a:tr>
              <a:tr h="189563">
                <a:tc>
                  <a:txBody>
                    <a:bodyPr/>
                    <a:lstStyle/>
                    <a:p>
                      <a:pPr algn="ctr"/>
                      <a:r>
                        <a:rPr lang="en-US" sz="1000">
                          <a:solidFill>
                            <a:srgbClr val="3E3E40"/>
                          </a:solidFill>
                          <a:effectLst/>
                        </a:rPr>
                        <a:t>interview-with-cool-tshirts-founder</a:t>
                      </a:r>
                    </a:p>
                  </a:txBody>
                  <a:tcPr anchor="ctr"/>
                </a:tc>
                <a:tc>
                  <a:txBody>
                    <a:bodyPr/>
                    <a:lstStyle/>
                    <a:p>
                      <a:pPr algn="ctr"/>
                      <a:r>
                        <a:rPr lang="en-US" sz="1000" dirty="0">
                          <a:solidFill>
                            <a:srgbClr val="3E3E40"/>
                          </a:solidFill>
                          <a:effectLst/>
                        </a:rPr>
                        <a:t>medium</a:t>
                      </a:r>
                    </a:p>
                  </a:txBody>
                  <a:tcPr anchor="ctr"/>
                </a:tc>
                <a:tc>
                  <a:txBody>
                    <a:bodyPr/>
                    <a:lstStyle/>
                    <a:p>
                      <a:pPr algn="ctr"/>
                      <a:r>
                        <a:rPr lang="en-US" sz="1000" dirty="0">
                          <a:solidFill>
                            <a:srgbClr val="3E3E40"/>
                          </a:solidFill>
                          <a:effectLst/>
                        </a:rPr>
                        <a:t>184</a:t>
                      </a:r>
                    </a:p>
                  </a:txBody>
                  <a:tcPr anchor="ctr"/>
                </a:tc>
                <a:extLst>
                  <a:ext uri="{0D108BD9-81ED-4DB2-BD59-A6C34878D82A}">
                    <a16:rowId xmlns:a16="http://schemas.microsoft.com/office/drawing/2014/main" val="3056358159"/>
                  </a:ext>
                </a:extLst>
              </a:tr>
              <a:tr h="189563">
                <a:tc>
                  <a:txBody>
                    <a:bodyPr/>
                    <a:lstStyle/>
                    <a:p>
                      <a:pPr algn="ctr"/>
                      <a:r>
                        <a:rPr lang="en-US" sz="1000">
                          <a:solidFill>
                            <a:srgbClr val="3E3E40"/>
                          </a:solidFill>
                          <a:effectLst/>
                        </a:rPr>
                        <a:t>paid-search</a:t>
                      </a:r>
                    </a:p>
                  </a:txBody>
                  <a:tcPr anchor="ctr"/>
                </a:tc>
                <a:tc>
                  <a:txBody>
                    <a:bodyPr/>
                    <a:lstStyle/>
                    <a:p>
                      <a:pPr algn="ctr"/>
                      <a:r>
                        <a:rPr lang="en-US" sz="1000">
                          <a:solidFill>
                            <a:srgbClr val="3E3E40"/>
                          </a:solidFill>
                          <a:effectLst/>
                        </a:rPr>
                        <a:t>google</a:t>
                      </a:r>
                    </a:p>
                  </a:txBody>
                  <a:tcPr anchor="ctr"/>
                </a:tc>
                <a:tc>
                  <a:txBody>
                    <a:bodyPr/>
                    <a:lstStyle/>
                    <a:p>
                      <a:pPr algn="ctr"/>
                      <a:r>
                        <a:rPr lang="en-US" sz="1000">
                          <a:solidFill>
                            <a:srgbClr val="3E3E40"/>
                          </a:solidFill>
                          <a:effectLst/>
                        </a:rPr>
                        <a:t>178</a:t>
                      </a:r>
                    </a:p>
                  </a:txBody>
                  <a:tcPr anchor="ctr"/>
                </a:tc>
                <a:extLst>
                  <a:ext uri="{0D108BD9-81ED-4DB2-BD59-A6C34878D82A}">
                    <a16:rowId xmlns:a16="http://schemas.microsoft.com/office/drawing/2014/main" val="1584597579"/>
                  </a:ext>
                </a:extLst>
              </a:tr>
              <a:tr h="189563">
                <a:tc>
                  <a:txBody>
                    <a:bodyPr/>
                    <a:lstStyle/>
                    <a:p>
                      <a:pPr algn="ctr"/>
                      <a:r>
                        <a:rPr lang="en-US" sz="1000">
                          <a:solidFill>
                            <a:srgbClr val="3E3E40"/>
                          </a:solidFill>
                          <a:effectLst/>
                        </a:rPr>
                        <a:t>cool-tshirts-search</a:t>
                      </a:r>
                    </a:p>
                  </a:txBody>
                  <a:tcPr anchor="ctr"/>
                </a:tc>
                <a:tc>
                  <a:txBody>
                    <a:bodyPr/>
                    <a:lstStyle/>
                    <a:p>
                      <a:pPr algn="ctr"/>
                      <a:r>
                        <a:rPr lang="en-US" sz="1000">
                          <a:solidFill>
                            <a:srgbClr val="3E3E40"/>
                          </a:solidFill>
                          <a:effectLst/>
                        </a:rPr>
                        <a:t>google</a:t>
                      </a:r>
                    </a:p>
                  </a:txBody>
                  <a:tcPr anchor="ctr"/>
                </a:tc>
                <a:tc>
                  <a:txBody>
                    <a:bodyPr/>
                    <a:lstStyle/>
                    <a:p>
                      <a:pPr algn="ctr"/>
                      <a:r>
                        <a:rPr lang="en-US" sz="1000" dirty="0">
                          <a:solidFill>
                            <a:srgbClr val="3E3E40"/>
                          </a:solidFill>
                          <a:effectLst/>
                        </a:rPr>
                        <a:t>60</a:t>
                      </a:r>
                    </a:p>
                  </a:txBody>
                  <a:tcPr anchor="ctr"/>
                </a:tc>
                <a:extLst>
                  <a:ext uri="{0D108BD9-81ED-4DB2-BD59-A6C34878D82A}">
                    <a16:rowId xmlns:a16="http://schemas.microsoft.com/office/drawing/2014/main" val="257895606"/>
                  </a:ext>
                </a:extLst>
              </a:tr>
            </a:tbl>
          </a:graphicData>
        </a:graphic>
      </p:graphicFrame>
    </p:spTree>
    <p:extLst>
      <p:ext uri="{BB962C8B-B14F-4D97-AF65-F5344CB8AC3E}">
        <p14:creationId xmlns:p14="http://schemas.microsoft.com/office/powerpoint/2010/main" val="136754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2.c How many visitors make a purchase?</a:t>
            </a:r>
          </a:p>
        </p:txBody>
      </p:sp>
      <p:sp>
        <p:nvSpPr>
          <p:cNvPr id="323" name="Shape 323"/>
          <p:cNvSpPr txBox="1"/>
          <p:nvPr/>
        </p:nvSpPr>
        <p:spPr>
          <a:xfrm>
            <a:off x="177975" y="3324415"/>
            <a:ext cx="4920900" cy="77462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count(</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'DISTINCT USERS MAKING A PURCHASE'</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How many customers actually make a purchase and don’t just come to the website without making it to the final step?  Final success is determined by those customers impacting revenue through actual purchases</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See below for the code and to the right for results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sz="12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24364679-C124-4B0E-83E2-DFC4FDBA22B6}"/>
              </a:ext>
            </a:extLst>
          </p:cNvPr>
          <p:cNvGraphicFramePr>
            <a:graphicFrameLocks noGrp="1"/>
          </p:cNvGraphicFramePr>
          <p:nvPr>
            <p:extLst>
              <p:ext uri="{D42A27DB-BD31-4B8C-83A1-F6EECF244321}">
                <p14:modId xmlns:p14="http://schemas.microsoft.com/office/powerpoint/2010/main" val="3696858188"/>
              </p:ext>
            </p:extLst>
          </p:nvPr>
        </p:nvGraphicFramePr>
        <p:xfrm>
          <a:off x="5263884" y="2012721"/>
          <a:ext cx="3702141" cy="609600"/>
        </p:xfrm>
        <a:graphic>
          <a:graphicData uri="http://schemas.openxmlformats.org/drawingml/2006/table">
            <a:tbl>
              <a:tblPr>
                <a:tableStyleId>{306799F8-075E-4A3A-A7F6-7FBC6576F1A4}</a:tableStyleId>
              </a:tblPr>
              <a:tblGrid>
                <a:gridCol w="3702141">
                  <a:extLst>
                    <a:ext uri="{9D8B030D-6E8A-4147-A177-3AD203B41FA5}">
                      <a16:colId xmlns:a16="http://schemas.microsoft.com/office/drawing/2014/main" val="3146261508"/>
                    </a:ext>
                  </a:extLst>
                </a:gridCol>
              </a:tblGrid>
              <a:tr h="189563">
                <a:tc>
                  <a:txBody>
                    <a:bodyPr/>
                    <a:lstStyle/>
                    <a:p>
                      <a:pPr algn="ctr"/>
                      <a:r>
                        <a:rPr lang="en-US" dirty="0">
                          <a:solidFill>
                            <a:srgbClr val="3E3E40"/>
                          </a:solidFill>
                          <a:effectLst/>
                        </a:rPr>
                        <a:t>DISTINCT USERS MAKING A PURCHASE</a:t>
                      </a:r>
                    </a:p>
                  </a:txBody>
                  <a:tcPr anchor="ctr"/>
                </a:tc>
                <a:extLst>
                  <a:ext uri="{0D108BD9-81ED-4DB2-BD59-A6C34878D82A}">
                    <a16:rowId xmlns:a16="http://schemas.microsoft.com/office/drawing/2014/main" val="113779345"/>
                  </a:ext>
                </a:extLst>
              </a:tr>
              <a:tr h="189563">
                <a:tc>
                  <a:txBody>
                    <a:bodyPr/>
                    <a:lstStyle/>
                    <a:p>
                      <a:pPr algn="ctr"/>
                      <a:r>
                        <a:rPr lang="en-US" dirty="0">
                          <a:solidFill>
                            <a:srgbClr val="3E3E40"/>
                          </a:solidFill>
                          <a:effectLst/>
                        </a:rPr>
                        <a:t>361</a:t>
                      </a:r>
                    </a:p>
                  </a:txBody>
                  <a:tcPr anchor="ctr"/>
                </a:tc>
                <a:extLst>
                  <a:ext uri="{0D108BD9-81ED-4DB2-BD59-A6C34878D82A}">
                    <a16:rowId xmlns:a16="http://schemas.microsoft.com/office/drawing/2014/main" val="2084293204"/>
                  </a:ext>
                </a:extLst>
              </a:tr>
            </a:tbl>
          </a:graphicData>
        </a:graphic>
      </p:graphicFrame>
    </p:spTree>
    <p:extLst>
      <p:ext uri="{BB962C8B-B14F-4D97-AF65-F5344CB8AC3E}">
        <p14:creationId xmlns:p14="http://schemas.microsoft.com/office/powerpoint/2010/main" val="4290585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2.d How many last touches does each campaign have when a customer purchased a product?</a:t>
            </a:r>
          </a:p>
        </p:txBody>
      </p:sp>
      <p:sp>
        <p:nvSpPr>
          <p:cNvPr id="323" name="Shape 323"/>
          <p:cNvSpPr txBox="1"/>
          <p:nvPr/>
        </p:nvSpPr>
        <p:spPr>
          <a:xfrm>
            <a:off x="177975" y="2345276"/>
            <a:ext cx="4920900" cy="2352847"/>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SELECT DISTINCT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 as 'CAMPAIGN NAME', </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 AS 'CAMPAIGN SOURCE', </a:t>
            </a:r>
          </a:p>
          <a:p>
            <a:pPr lvl="0">
              <a:buClr>
                <a:schemeClr val="dk1"/>
              </a:buClr>
              <a:buSzPts val="1100"/>
            </a:pP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 AS 'TOTAL CAMPAIGN LAST TOUCH COUNT'</a:t>
            </a: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ORDER BY 3 desc;</a:t>
            </a:r>
            <a:endParaRPr sz="900" dirty="0">
              <a:latin typeface="Courier New"/>
              <a:ea typeface="Courier New"/>
              <a:cs typeface="Courier New"/>
              <a:sym typeface="Courier New"/>
            </a:endParaRPr>
          </a:p>
        </p:txBody>
      </p:sp>
      <p:sp>
        <p:nvSpPr>
          <p:cNvPr id="324" name="Shape 324"/>
          <p:cNvSpPr txBox="1"/>
          <p:nvPr/>
        </p:nvSpPr>
        <p:spPr>
          <a:xfrm>
            <a:off x="177975" y="1201325"/>
            <a:ext cx="4920900" cy="83675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1">
              <a:lnSpc>
                <a:spcPct val="115000"/>
              </a:lnSpc>
              <a:buClr>
                <a:schemeClr val="dk1"/>
              </a:buClr>
              <a:buSzPts val="1100"/>
            </a:pPr>
            <a:r>
              <a:rPr lang="en-US" sz="1200" dirty="0">
                <a:latin typeface="Roboto"/>
                <a:ea typeface="Roboto"/>
                <a:cs typeface="Roboto"/>
                <a:sym typeface="Roboto"/>
              </a:rPr>
              <a:t>Getting to the purchase page is a good sign, but which campaign and source resulted in the largest number of actual purchase?</a:t>
            </a:r>
          </a:p>
          <a:p>
            <a:pPr marL="171450" lvl="1"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See below for the code and to the right for the results</a:t>
            </a:r>
            <a:endParaRPr sz="1200" dirty="0">
              <a:latin typeface="Roboto"/>
              <a:ea typeface="Roboto"/>
              <a:cs typeface="Roboto"/>
              <a:sym typeface="Roboto"/>
            </a:endParaRPr>
          </a:p>
        </p:txBody>
      </p:sp>
      <p:graphicFrame>
        <p:nvGraphicFramePr>
          <p:cNvPr id="6" name="Table 5">
            <a:extLst>
              <a:ext uri="{FF2B5EF4-FFF2-40B4-BE49-F238E27FC236}">
                <a16:creationId xmlns:a16="http://schemas.microsoft.com/office/drawing/2014/main" id="{D7225B1A-66CA-40C1-ACD7-727AB68CFE92}"/>
              </a:ext>
            </a:extLst>
          </p:cNvPr>
          <p:cNvGraphicFramePr>
            <a:graphicFrameLocks noGrp="1"/>
          </p:cNvGraphicFramePr>
          <p:nvPr>
            <p:extLst>
              <p:ext uri="{D42A27DB-BD31-4B8C-83A1-F6EECF244321}">
                <p14:modId xmlns:p14="http://schemas.microsoft.com/office/powerpoint/2010/main" val="230741272"/>
              </p:ext>
            </p:extLst>
          </p:nvPr>
        </p:nvGraphicFramePr>
        <p:xfrm>
          <a:off x="5268438" y="1201325"/>
          <a:ext cx="3771160" cy="3535680"/>
        </p:xfrm>
        <a:graphic>
          <a:graphicData uri="http://schemas.openxmlformats.org/drawingml/2006/table">
            <a:tbl>
              <a:tblPr>
                <a:tableStyleId>{306799F8-075E-4A3A-A7F6-7FBC6576F1A4}</a:tableStyleId>
              </a:tblPr>
              <a:tblGrid>
                <a:gridCol w="1228333">
                  <a:extLst>
                    <a:ext uri="{9D8B030D-6E8A-4147-A177-3AD203B41FA5}">
                      <a16:colId xmlns:a16="http://schemas.microsoft.com/office/drawing/2014/main" val="3146261508"/>
                    </a:ext>
                  </a:extLst>
                </a:gridCol>
                <a:gridCol w="1228333">
                  <a:extLst>
                    <a:ext uri="{9D8B030D-6E8A-4147-A177-3AD203B41FA5}">
                      <a16:colId xmlns:a16="http://schemas.microsoft.com/office/drawing/2014/main" val="1447504717"/>
                    </a:ext>
                  </a:extLst>
                </a:gridCol>
                <a:gridCol w="1314494">
                  <a:extLst>
                    <a:ext uri="{9D8B030D-6E8A-4147-A177-3AD203B41FA5}">
                      <a16:colId xmlns:a16="http://schemas.microsoft.com/office/drawing/2014/main" val="3494405852"/>
                    </a:ext>
                  </a:extLst>
                </a:gridCol>
              </a:tblGrid>
              <a:tr h="189563">
                <a:tc>
                  <a:txBody>
                    <a:bodyPr/>
                    <a:lstStyle/>
                    <a:p>
                      <a:pPr algn="ctr"/>
                      <a:r>
                        <a:rPr lang="en-US" sz="1200" dirty="0">
                          <a:solidFill>
                            <a:srgbClr val="3E3E40"/>
                          </a:solidFill>
                          <a:effectLst/>
                        </a:rPr>
                        <a:t> CAMPAIGN NAME</a:t>
                      </a:r>
                    </a:p>
                  </a:txBody>
                  <a:tcPr anchor="ctr"/>
                </a:tc>
                <a:tc>
                  <a:txBody>
                    <a:bodyPr/>
                    <a:lstStyle/>
                    <a:p>
                      <a:pPr algn="ctr"/>
                      <a:r>
                        <a:rPr lang="en-US" sz="1200" dirty="0">
                          <a:solidFill>
                            <a:srgbClr val="3E3E40"/>
                          </a:solidFill>
                          <a:effectLst/>
                        </a:rPr>
                        <a:t> CAMPAIGN SOURCE</a:t>
                      </a:r>
                    </a:p>
                  </a:txBody>
                  <a:tcPr anchor="ctr"/>
                </a:tc>
                <a:tc>
                  <a:txBody>
                    <a:bodyPr/>
                    <a:lstStyle/>
                    <a:p>
                      <a:pPr algn="ctr"/>
                      <a:r>
                        <a:rPr lang="en-US" sz="1200" dirty="0">
                          <a:solidFill>
                            <a:srgbClr val="3E3E40"/>
                          </a:solidFill>
                          <a:effectLst/>
                        </a:rPr>
                        <a:t> TOTAL CAMPAIGN LAST TOUCH COUNT</a:t>
                      </a:r>
                    </a:p>
                  </a:txBody>
                  <a:tcPr anchor="ctr"/>
                </a:tc>
                <a:extLst>
                  <a:ext uri="{0D108BD9-81ED-4DB2-BD59-A6C34878D82A}">
                    <a16:rowId xmlns:a16="http://schemas.microsoft.com/office/drawing/2014/main" val="113779345"/>
                  </a:ext>
                </a:extLst>
              </a:tr>
              <a:tr h="189563">
                <a:tc>
                  <a:txBody>
                    <a:bodyPr/>
                    <a:lstStyle/>
                    <a:p>
                      <a:pPr algn="ctr"/>
                      <a:r>
                        <a:rPr lang="en-US" sz="1000" dirty="0">
                          <a:solidFill>
                            <a:srgbClr val="3E3E40"/>
                          </a:solidFill>
                          <a:effectLst/>
                        </a:rPr>
                        <a:t>weekly-newsletter</a:t>
                      </a:r>
                    </a:p>
                  </a:txBody>
                  <a:tcPr anchor="ctr"/>
                </a:tc>
                <a:tc>
                  <a:txBody>
                    <a:bodyPr/>
                    <a:lstStyle/>
                    <a:p>
                      <a:pPr algn="ctr"/>
                      <a:r>
                        <a:rPr lang="en-US" sz="1000" dirty="0">
                          <a:solidFill>
                            <a:srgbClr val="3E3E40"/>
                          </a:solidFill>
                          <a:effectLst/>
                        </a:rPr>
                        <a:t>email</a:t>
                      </a:r>
                    </a:p>
                  </a:txBody>
                  <a:tcPr anchor="ctr"/>
                </a:tc>
                <a:tc>
                  <a:txBody>
                    <a:bodyPr/>
                    <a:lstStyle/>
                    <a:p>
                      <a:pPr algn="ctr"/>
                      <a:r>
                        <a:rPr lang="en-US" sz="1000" dirty="0">
                          <a:solidFill>
                            <a:srgbClr val="3E3E40"/>
                          </a:solidFill>
                          <a:effectLst/>
                        </a:rPr>
                        <a:t>114</a:t>
                      </a:r>
                    </a:p>
                  </a:txBody>
                  <a:tcPr anchor="ctr"/>
                </a:tc>
                <a:extLst>
                  <a:ext uri="{0D108BD9-81ED-4DB2-BD59-A6C34878D82A}">
                    <a16:rowId xmlns:a16="http://schemas.microsoft.com/office/drawing/2014/main" val="4275027809"/>
                  </a:ext>
                </a:extLst>
              </a:tr>
              <a:tr h="189563">
                <a:tc>
                  <a:txBody>
                    <a:bodyPr/>
                    <a:lstStyle/>
                    <a:p>
                      <a:pPr algn="ctr"/>
                      <a:r>
                        <a:rPr lang="en-US" sz="1000" dirty="0" err="1">
                          <a:solidFill>
                            <a:srgbClr val="3E3E40"/>
                          </a:solidFill>
                          <a:effectLst/>
                        </a:rPr>
                        <a:t>retargetting</a:t>
                      </a:r>
                      <a:r>
                        <a:rPr lang="en-US" sz="1000" dirty="0">
                          <a:solidFill>
                            <a:srgbClr val="3E3E40"/>
                          </a:solidFill>
                          <a:effectLst/>
                        </a:rPr>
                        <a:t>-ad</a:t>
                      </a:r>
                    </a:p>
                  </a:txBody>
                  <a:tcPr anchor="ctr"/>
                </a:tc>
                <a:tc>
                  <a:txBody>
                    <a:bodyPr/>
                    <a:lstStyle/>
                    <a:p>
                      <a:pPr algn="ctr"/>
                      <a:r>
                        <a:rPr lang="en-US" sz="1000">
                          <a:solidFill>
                            <a:srgbClr val="3E3E40"/>
                          </a:solidFill>
                          <a:effectLst/>
                        </a:rPr>
                        <a:t>facebook</a:t>
                      </a:r>
                    </a:p>
                  </a:txBody>
                  <a:tcPr anchor="ctr"/>
                </a:tc>
                <a:tc>
                  <a:txBody>
                    <a:bodyPr/>
                    <a:lstStyle/>
                    <a:p>
                      <a:pPr algn="ctr"/>
                      <a:r>
                        <a:rPr lang="en-US" sz="1000" dirty="0">
                          <a:solidFill>
                            <a:srgbClr val="3E3E40"/>
                          </a:solidFill>
                          <a:effectLst/>
                        </a:rPr>
                        <a:t>112</a:t>
                      </a:r>
                    </a:p>
                  </a:txBody>
                  <a:tcPr anchor="ctr"/>
                </a:tc>
                <a:extLst>
                  <a:ext uri="{0D108BD9-81ED-4DB2-BD59-A6C34878D82A}">
                    <a16:rowId xmlns:a16="http://schemas.microsoft.com/office/drawing/2014/main" val="3285728289"/>
                  </a:ext>
                </a:extLst>
              </a:tr>
              <a:tr h="189563">
                <a:tc>
                  <a:txBody>
                    <a:bodyPr/>
                    <a:lstStyle/>
                    <a:p>
                      <a:pPr algn="ctr"/>
                      <a:r>
                        <a:rPr lang="en-US" sz="1000">
                          <a:solidFill>
                            <a:srgbClr val="3E3E40"/>
                          </a:solidFill>
                          <a:effectLst/>
                        </a:rPr>
                        <a:t>retargetting-campaign</a:t>
                      </a:r>
                    </a:p>
                  </a:txBody>
                  <a:tcPr anchor="ctr"/>
                </a:tc>
                <a:tc>
                  <a:txBody>
                    <a:bodyPr/>
                    <a:lstStyle/>
                    <a:p>
                      <a:pPr algn="ctr"/>
                      <a:r>
                        <a:rPr lang="en-US" sz="1000">
                          <a:solidFill>
                            <a:srgbClr val="3E3E40"/>
                          </a:solidFill>
                          <a:effectLst/>
                        </a:rPr>
                        <a:t>email</a:t>
                      </a:r>
                    </a:p>
                  </a:txBody>
                  <a:tcPr anchor="ctr"/>
                </a:tc>
                <a:tc>
                  <a:txBody>
                    <a:bodyPr/>
                    <a:lstStyle/>
                    <a:p>
                      <a:pPr algn="ctr"/>
                      <a:r>
                        <a:rPr lang="en-US" sz="1000" dirty="0">
                          <a:solidFill>
                            <a:srgbClr val="3E3E40"/>
                          </a:solidFill>
                          <a:effectLst/>
                        </a:rPr>
                        <a:t>53</a:t>
                      </a:r>
                    </a:p>
                  </a:txBody>
                  <a:tcPr anchor="ctr"/>
                </a:tc>
                <a:extLst>
                  <a:ext uri="{0D108BD9-81ED-4DB2-BD59-A6C34878D82A}">
                    <a16:rowId xmlns:a16="http://schemas.microsoft.com/office/drawing/2014/main" val="2142579606"/>
                  </a:ext>
                </a:extLst>
              </a:tr>
              <a:tr h="189563">
                <a:tc>
                  <a:txBody>
                    <a:bodyPr/>
                    <a:lstStyle/>
                    <a:p>
                      <a:pPr algn="ctr"/>
                      <a:r>
                        <a:rPr lang="en-US" sz="1000">
                          <a:solidFill>
                            <a:srgbClr val="3E3E40"/>
                          </a:solidFill>
                          <a:effectLst/>
                        </a:rPr>
                        <a:t>paid-search</a:t>
                      </a:r>
                    </a:p>
                  </a:txBody>
                  <a:tcPr anchor="ctr"/>
                </a:tc>
                <a:tc>
                  <a:txBody>
                    <a:bodyPr/>
                    <a:lstStyle/>
                    <a:p>
                      <a:pPr algn="ctr"/>
                      <a:r>
                        <a:rPr lang="en-US" sz="1000" dirty="0">
                          <a:solidFill>
                            <a:srgbClr val="3E3E40"/>
                          </a:solidFill>
                          <a:effectLst/>
                        </a:rPr>
                        <a:t>google</a:t>
                      </a:r>
                    </a:p>
                  </a:txBody>
                  <a:tcPr anchor="ctr"/>
                </a:tc>
                <a:tc>
                  <a:txBody>
                    <a:bodyPr/>
                    <a:lstStyle/>
                    <a:p>
                      <a:pPr algn="ctr"/>
                      <a:r>
                        <a:rPr lang="en-US" sz="1000">
                          <a:solidFill>
                            <a:srgbClr val="3E3E40"/>
                          </a:solidFill>
                          <a:effectLst/>
                        </a:rPr>
                        <a:t>52</a:t>
                      </a:r>
                    </a:p>
                  </a:txBody>
                  <a:tcPr anchor="ctr"/>
                </a:tc>
                <a:extLst>
                  <a:ext uri="{0D108BD9-81ED-4DB2-BD59-A6C34878D82A}">
                    <a16:rowId xmlns:a16="http://schemas.microsoft.com/office/drawing/2014/main" val="3099187212"/>
                  </a:ext>
                </a:extLst>
              </a:tr>
              <a:tr h="189563">
                <a:tc>
                  <a:txBody>
                    <a:bodyPr/>
                    <a:lstStyle/>
                    <a:p>
                      <a:pPr algn="ctr"/>
                      <a:r>
                        <a:rPr lang="en-US" sz="1000">
                          <a:solidFill>
                            <a:srgbClr val="3E3E40"/>
                          </a:solidFill>
                          <a:effectLst/>
                        </a:rPr>
                        <a:t>getting-to-know-cool-tshirts</a:t>
                      </a:r>
                    </a:p>
                  </a:txBody>
                  <a:tcPr anchor="ctr"/>
                </a:tc>
                <a:tc>
                  <a:txBody>
                    <a:bodyPr/>
                    <a:lstStyle/>
                    <a:p>
                      <a:pPr algn="ctr"/>
                      <a:r>
                        <a:rPr lang="en-US" sz="1000" dirty="0" err="1">
                          <a:solidFill>
                            <a:srgbClr val="3E3E40"/>
                          </a:solidFill>
                          <a:effectLst/>
                        </a:rPr>
                        <a:t>nytimes</a:t>
                      </a:r>
                      <a:endParaRPr lang="en-US" sz="1000" dirty="0">
                        <a:solidFill>
                          <a:srgbClr val="3E3E40"/>
                        </a:solidFill>
                        <a:effectLst/>
                      </a:endParaRPr>
                    </a:p>
                  </a:txBody>
                  <a:tcPr anchor="ctr"/>
                </a:tc>
                <a:tc>
                  <a:txBody>
                    <a:bodyPr/>
                    <a:lstStyle/>
                    <a:p>
                      <a:pPr algn="ctr"/>
                      <a:r>
                        <a:rPr lang="en-US" sz="1000" dirty="0">
                          <a:solidFill>
                            <a:srgbClr val="3E3E40"/>
                          </a:solidFill>
                          <a:effectLst/>
                        </a:rPr>
                        <a:t>9</a:t>
                      </a:r>
                    </a:p>
                  </a:txBody>
                  <a:tcPr anchor="ctr"/>
                </a:tc>
                <a:extLst>
                  <a:ext uri="{0D108BD9-81ED-4DB2-BD59-A6C34878D82A}">
                    <a16:rowId xmlns:a16="http://schemas.microsoft.com/office/drawing/2014/main" val="2084293204"/>
                  </a:ext>
                </a:extLst>
              </a:tr>
              <a:tr h="189563">
                <a:tc>
                  <a:txBody>
                    <a:bodyPr/>
                    <a:lstStyle/>
                    <a:p>
                      <a:pPr algn="ctr"/>
                      <a:r>
                        <a:rPr lang="en-US" sz="1000">
                          <a:solidFill>
                            <a:srgbClr val="3E3E40"/>
                          </a:solidFill>
                          <a:effectLst/>
                        </a:rPr>
                        <a:t>ten-crazy-cool-tshirts-facts</a:t>
                      </a:r>
                    </a:p>
                  </a:txBody>
                  <a:tcPr anchor="ctr"/>
                </a:tc>
                <a:tc>
                  <a:txBody>
                    <a:bodyPr/>
                    <a:lstStyle/>
                    <a:p>
                      <a:pPr algn="ctr"/>
                      <a:r>
                        <a:rPr lang="en-US" sz="1000" dirty="0" err="1">
                          <a:solidFill>
                            <a:srgbClr val="3E3E40"/>
                          </a:solidFill>
                          <a:effectLst/>
                        </a:rPr>
                        <a:t>buzzfeed</a:t>
                      </a:r>
                      <a:endParaRPr lang="en-US" sz="1000" dirty="0">
                        <a:solidFill>
                          <a:srgbClr val="3E3E40"/>
                        </a:solidFill>
                        <a:effectLst/>
                      </a:endParaRPr>
                    </a:p>
                  </a:txBody>
                  <a:tcPr anchor="ctr"/>
                </a:tc>
                <a:tc>
                  <a:txBody>
                    <a:bodyPr/>
                    <a:lstStyle/>
                    <a:p>
                      <a:pPr algn="ctr"/>
                      <a:r>
                        <a:rPr lang="en-US" sz="1000" dirty="0">
                          <a:solidFill>
                            <a:srgbClr val="3E3E40"/>
                          </a:solidFill>
                          <a:effectLst/>
                        </a:rPr>
                        <a:t>9</a:t>
                      </a:r>
                    </a:p>
                  </a:txBody>
                  <a:tcPr anchor="ctr"/>
                </a:tc>
                <a:extLst>
                  <a:ext uri="{0D108BD9-81ED-4DB2-BD59-A6C34878D82A}">
                    <a16:rowId xmlns:a16="http://schemas.microsoft.com/office/drawing/2014/main" val="3056358159"/>
                  </a:ext>
                </a:extLst>
              </a:tr>
              <a:tr h="189563">
                <a:tc>
                  <a:txBody>
                    <a:bodyPr/>
                    <a:lstStyle/>
                    <a:p>
                      <a:pPr algn="ctr"/>
                      <a:r>
                        <a:rPr lang="en-US" sz="1000" dirty="0">
                          <a:solidFill>
                            <a:srgbClr val="3E3E40"/>
                          </a:solidFill>
                          <a:effectLst/>
                        </a:rPr>
                        <a:t>interview-with-cool-</a:t>
                      </a:r>
                      <a:r>
                        <a:rPr lang="en-US" sz="1000" dirty="0" err="1">
                          <a:solidFill>
                            <a:srgbClr val="3E3E40"/>
                          </a:solidFill>
                          <a:effectLst/>
                        </a:rPr>
                        <a:t>tshirts</a:t>
                      </a:r>
                      <a:r>
                        <a:rPr lang="en-US" sz="1000" dirty="0">
                          <a:solidFill>
                            <a:srgbClr val="3E3E40"/>
                          </a:solidFill>
                          <a:effectLst/>
                        </a:rPr>
                        <a:t>-founder</a:t>
                      </a:r>
                    </a:p>
                  </a:txBody>
                  <a:tcPr anchor="ctr"/>
                </a:tc>
                <a:tc>
                  <a:txBody>
                    <a:bodyPr/>
                    <a:lstStyle/>
                    <a:p>
                      <a:pPr algn="ctr"/>
                      <a:r>
                        <a:rPr lang="en-US" sz="1000" dirty="0">
                          <a:solidFill>
                            <a:srgbClr val="3E3E40"/>
                          </a:solidFill>
                          <a:effectLst/>
                        </a:rPr>
                        <a:t>medium</a:t>
                      </a:r>
                    </a:p>
                  </a:txBody>
                  <a:tcPr anchor="ctr"/>
                </a:tc>
                <a:tc>
                  <a:txBody>
                    <a:bodyPr/>
                    <a:lstStyle/>
                    <a:p>
                      <a:pPr algn="ctr"/>
                      <a:r>
                        <a:rPr lang="en-US" sz="1000" dirty="0">
                          <a:solidFill>
                            <a:srgbClr val="3E3E40"/>
                          </a:solidFill>
                          <a:effectLst/>
                        </a:rPr>
                        <a:t>7</a:t>
                      </a:r>
                    </a:p>
                  </a:txBody>
                  <a:tcPr anchor="ctr"/>
                </a:tc>
                <a:extLst>
                  <a:ext uri="{0D108BD9-81ED-4DB2-BD59-A6C34878D82A}">
                    <a16:rowId xmlns:a16="http://schemas.microsoft.com/office/drawing/2014/main" val="1584597579"/>
                  </a:ext>
                </a:extLst>
              </a:tr>
              <a:tr h="189563">
                <a:tc>
                  <a:txBody>
                    <a:bodyPr/>
                    <a:lstStyle/>
                    <a:p>
                      <a:pPr algn="ctr"/>
                      <a:r>
                        <a:rPr lang="en-US" sz="1000" dirty="0">
                          <a:solidFill>
                            <a:srgbClr val="3E3E40"/>
                          </a:solidFill>
                          <a:effectLst/>
                        </a:rPr>
                        <a:t>cool-</a:t>
                      </a:r>
                      <a:r>
                        <a:rPr lang="en-US" sz="1000" dirty="0" err="1">
                          <a:solidFill>
                            <a:srgbClr val="3E3E40"/>
                          </a:solidFill>
                          <a:effectLst/>
                        </a:rPr>
                        <a:t>tshirts</a:t>
                      </a:r>
                      <a:r>
                        <a:rPr lang="en-US" sz="1000" dirty="0">
                          <a:solidFill>
                            <a:srgbClr val="3E3E40"/>
                          </a:solidFill>
                          <a:effectLst/>
                        </a:rPr>
                        <a:t>-search</a:t>
                      </a:r>
                    </a:p>
                  </a:txBody>
                  <a:tcPr anchor="ctr"/>
                </a:tc>
                <a:tc>
                  <a:txBody>
                    <a:bodyPr/>
                    <a:lstStyle/>
                    <a:p>
                      <a:pPr algn="ctr"/>
                      <a:r>
                        <a:rPr lang="en-US" sz="1000">
                          <a:solidFill>
                            <a:srgbClr val="3E3E40"/>
                          </a:solidFill>
                          <a:effectLst/>
                        </a:rPr>
                        <a:t>google</a:t>
                      </a:r>
                    </a:p>
                  </a:txBody>
                  <a:tcPr anchor="ctr"/>
                </a:tc>
                <a:tc>
                  <a:txBody>
                    <a:bodyPr/>
                    <a:lstStyle/>
                    <a:p>
                      <a:pPr algn="ctr"/>
                      <a:r>
                        <a:rPr lang="en-US" sz="1000" dirty="0">
                          <a:solidFill>
                            <a:srgbClr val="3E3E40"/>
                          </a:solidFill>
                          <a:effectLst/>
                        </a:rPr>
                        <a:t>2</a:t>
                      </a:r>
                    </a:p>
                  </a:txBody>
                  <a:tcPr anchor="ctr"/>
                </a:tc>
                <a:extLst>
                  <a:ext uri="{0D108BD9-81ED-4DB2-BD59-A6C34878D82A}">
                    <a16:rowId xmlns:a16="http://schemas.microsoft.com/office/drawing/2014/main" val="257895606"/>
                  </a:ext>
                </a:extLst>
              </a:tr>
            </a:tbl>
          </a:graphicData>
        </a:graphic>
      </p:graphicFrame>
    </p:spTree>
    <p:extLst>
      <p:ext uri="{BB962C8B-B14F-4D97-AF65-F5344CB8AC3E}">
        <p14:creationId xmlns:p14="http://schemas.microsoft.com/office/powerpoint/2010/main" val="3793760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2.e What is the typical user journey?</a:t>
            </a:r>
          </a:p>
        </p:txBody>
      </p:sp>
      <p:sp>
        <p:nvSpPr>
          <p:cNvPr id="324" name="Shape 324"/>
          <p:cNvSpPr txBox="1"/>
          <p:nvPr/>
        </p:nvSpPr>
        <p:spPr>
          <a:xfrm>
            <a:off x="163414" y="1031204"/>
            <a:ext cx="8817169" cy="411229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Majority of users find </a:t>
            </a:r>
            <a:r>
              <a:rPr lang="en-US" sz="1200" dirty="0" err="1">
                <a:latin typeface="Roboto"/>
                <a:ea typeface="Roboto"/>
                <a:cs typeface="Roboto"/>
                <a:sym typeface="Roboto"/>
              </a:rPr>
              <a:t>CoolTShirts</a:t>
            </a:r>
            <a:r>
              <a:rPr lang="en-US" sz="1200" dirty="0">
                <a:latin typeface="Roboto"/>
                <a:ea typeface="Roboto"/>
                <a:cs typeface="Roboto"/>
                <a:sym typeface="Roboto"/>
              </a:rPr>
              <a:t> through interviews and articles  (see results and code on slide 2.a.)</a:t>
            </a:r>
          </a:p>
          <a:p>
            <a:pPr lvl="0" rtl="0">
              <a:lnSpc>
                <a:spcPct val="115000"/>
              </a:lnSpc>
              <a:spcBef>
                <a:spcPts val="0"/>
              </a:spcBef>
              <a:spcAft>
                <a:spcPts val="0"/>
              </a:spcAft>
              <a:buClr>
                <a:schemeClr val="dk1"/>
              </a:buClr>
              <a:buSzPts val="1100"/>
            </a:pPr>
            <a:endParaRPr lang="en-US" sz="1200" dirty="0">
              <a:latin typeface="Roboto"/>
              <a:ea typeface="Roboto"/>
              <a:cs typeface="Roboto"/>
              <a:sym typeface="Roboto"/>
            </a:endParaRPr>
          </a:p>
          <a:p>
            <a:pPr marL="228600" lvl="8" indent="-228600">
              <a:lnSpc>
                <a:spcPct val="115000"/>
              </a:lnSpc>
              <a:buClr>
                <a:schemeClr val="dk1"/>
              </a:buClr>
              <a:buSzPts val="1100"/>
              <a:buFont typeface="+mj-lt"/>
              <a:buAutoNum type="arabicPeriod"/>
            </a:pPr>
            <a:endParaRPr lang="en-US" sz="1200" dirty="0">
              <a:latin typeface="Roboto"/>
              <a:ea typeface="Roboto"/>
              <a:cs typeface="Roboto"/>
              <a:sym typeface="Roboto"/>
            </a:endParaRPr>
          </a:p>
          <a:p>
            <a:pPr marL="228600" lvl="8" indent="-228600">
              <a:lnSpc>
                <a:spcPct val="115000"/>
              </a:lnSpc>
              <a:buClr>
                <a:schemeClr val="dk1"/>
              </a:buClr>
              <a:buSzPts val="1100"/>
              <a:buFont typeface="+mj-lt"/>
              <a:buAutoNum type="arabicPeriod"/>
            </a:pPr>
            <a:endParaRPr lang="en-US" sz="1200" dirty="0">
              <a:latin typeface="Roboto"/>
              <a:ea typeface="Roboto"/>
              <a:cs typeface="Roboto"/>
              <a:sym typeface="Roboto"/>
            </a:endParaRPr>
          </a:p>
          <a:p>
            <a:pPr marL="228600" lvl="8" indent="-228600">
              <a:lnSpc>
                <a:spcPct val="115000"/>
              </a:lnSpc>
              <a:buClr>
                <a:schemeClr val="dk1"/>
              </a:buClr>
              <a:buSzPts val="1100"/>
              <a:buFont typeface="+mj-lt"/>
              <a:buAutoNum type="arabicPeriod"/>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Exposure to the site doesn’t usually end in a sale (see results and code on slide 2.d.)</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Most sales are due to the newsletter and campaign, however, customer doesn’t find site without interviews and articles (see results and code on slide 2.d.)</a:t>
            </a:r>
            <a:endParaRPr sz="1200" dirty="0">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4B1A7986-7831-4854-8E70-F8EFBA7F68A4}"/>
              </a:ext>
            </a:extLst>
          </p:cNvPr>
          <p:cNvGraphicFramePr>
            <a:graphicFrameLocks noGrp="1"/>
          </p:cNvGraphicFramePr>
          <p:nvPr>
            <p:extLst>
              <p:ext uri="{D42A27DB-BD31-4B8C-83A1-F6EECF244321}">
                <p14:modId xmlns:p14="http://schemas.microsoft.com/office/powerpoint/2010/main" val="3491806093"/>
              </p:ext>
            </p:extLst>
          </p:nvPr>
        </p:nvGraphicFramePr>
        <p:xfrm>
          <a:off x="311700" y="1337530"/>
          <a:ext cx="8520600" cy="1005840"/>
        </p:xfrm>
        <a:graphic>
          <a:graphicData uri="http://schemas.openxmlformats.org/drawingml/2006/table">
            <a:tbl>
              <a:tblPr>
                <a:tableStyleId>{306799F8-075E-4A3A-A7F6-7FBC6576F1A4}</a:tableStyleId>
              </a:tblPr>
              <a:tblGrid>
                <a:gridCol w="2540036">
                  <a:extLst>
                    <a:ext uri="{9D8B030D-6E8A-4147-A177-3AD203B41FA5}">
                      <a16:colId xmlns:a16="http://schemas.microsoft.com/office/drawing/2014/main" val="569289707"/>
                    </a:ext>
                  </a:extLst>
                </a:gridCol>
                <a:gridCol w="2025898">
                  <a:extLst>
                    <a:ext uri="{9D8B030D-6E8A-4147-A177-3AD203B41FA5}">
                      <a16:colId xmlns:a16="http://schemas.microsoft.com/office/drawing/2014/main" val="2823629193"/>
                    </a:ext>
                  </a:extLst>
                </a:gridCol>
                <a:gridCol w="3954666">
                  <a:extLst>
                    <a:ext uri="{9D8B030D-6E8A-4147-A177-3AD203B41FA5}">
                      <a16:colId xmlns:a16="http://schemas.microsoft.com/office/drawing/2014/main" val="3065097293"/>
                    </a:ext>
                  </a:extLst>
                </a:gridCol>
              </a:tblGrid>
              <a:tr h="159618">
                <a:tc>
                  <a:txBody>
                    <a:bodyPr/>
                    <a:lstStyle/>
                    <a:p>
                      <a:pPr algn="ctr"/>
                      <a:r>
                        <a:rPr lang="en-US" sz="1200" dirty="0">
                          <a:solidFill>
                            <a:srgbClr val="3E3E40"/>
                          </a:solidFill>
                          <a:effectLst/>
                        </a:rPr>
                        <a:t>CAMPAIGN NAME</a:t>
                      </a:r>
                    </a:p>
                  </a:txBody>
                  <a:tcPr anchor="ctr"/>
                </a:tc>
                <a:tc>
                  <a:txBody>
                    <a:bodyPr/>
                    <a:lstStyle/>
                    <a:p>
                      <a:pPr algn="ctr"/>
                      <a:r>
                        <a:rPr lang="en-US" sz="1200" dirty="0">
                          <a:solidFill>
                            <a:srgbClr val="3E3E40"/>
                          </a:solidFill>
                          <a:effectLst/>
                        </a:rPr>
                        <a:t>CAMPAIGN SOURCE</a:t>
                      </a:r>
                    </a:p>
                  </a:txBody>
                  <a:tcPr anchor="ctr"/>
                </a:tc>
                <a:tc>
                  <a:txBody>
                    <a:bodyPr/>
                    <a:lstStyle/>
                    <a:p>
                      <a:pPr algn="ctr"/>
                      <a:r>
                        <a:rPr lang="en-US" sz="1200" dirty="0">
                          <a:solidFill>
                            <a:srgbClr val="3E3E40"/>
                          </a:solidFill>
                          <a:effectLst/>
                        </a:rPr>
                        <a:t>TOTAL CAMPAIGN FIRST TOUCH COUNT</a:t>
                      </a:r>
                    </a:p>
                  </a:txBody>
                  <a:tcPr anchor="ctr"/>
                </a:tc>
                <a:extLst>
                  <a:ext uri="{0D108BD9-81ED-4DB2-BD59-A6C34878D82A}">
                    <a16:rowId xmlns:a16="http://schemas.microsoft.com/office/drawing/2014/main" val="3527154923"/>
                  </a:ext>
                </a:extLst>
              </a:tr>
              <a:tr h="189563">
                <a:tc>
                  <a:txBody>
                    <a:bodyPr/>
                    <a:lstStyle/>
                    <a:p>
                      <a:pPr algn="ctr"/>
                      <a:r>
                        <a:rPr lang="en-US" sz="1000" dirty="0">
                          <a:solidFill>
                            <a:srgbClr val="3E3E40"/>
                          </a:solidFill>
                          <a:effectLst/>
                        </a:rPr>
                        <a:t>interview-with-cool-</a:t>
                      </a:r>
                      <a:r>
                        <a:rPr lang="en-US" sz="1000" dirty="0" err="1">
                          <a:solidFill>
                            <a:srgbClr val="3E3E40"/>
                          </a:solidFill>
                          <a:effectLst/>
                        </a:rPr>
                        <a:t>tshirts</a:t>
                      </a:r>
                      <a:r>
                        <a:rPr lang="en-US" sz="1000" dirty="0">
                          <a:solidFill>
                            <a:srgbClr val="3E3E40"/>
                          </a:solidFill>
                          <a:effectLst/>
                        </a:rPr>
                        <a:t>-founder</a:t>
                      </a:r>
                    </a:p>
                  </a:txBody>
                  <a:tcPr anchor="ctr"/>
                </a:tc>
                <a:tc>
                  <a:txBody>
                    <a:bodyPr/>
                    <a:lstStyle/>
                    <a:p>
                      <a:pPr algn="ctr"/>
                      <a:r>
                        <a:rPr lang="en-US" sz="1000" dirty="0">
                          <a:solidFill>
                            <a:srgbClr val="3E3E40"/>
                          </a:solidFill>
                          <a:effectLst/>
                        </a:rPr>
                        <a:t>medium</a:t>
                      </a:r>
                    </a:p>
                  </a:txBody>
                  <a:tcPr anchor="ctr"/>
                </a:tc>
                <a:tc>
                  <a:txBody>
                    <a:bodyPr/>
                    <a:lstStyle/>
                    <a:p>
                      <a:pPr algn="ctr"/>
                      <a:r>
                        <a:rPr lang="en-US" sz="1000" dirty="0">
                          <a:solidFill>
                            <a:srgbClr val="3E3E40"/>
                          </a:solidFill>
                          <a:effectLst/>
                        </a:rPr>
                        <a:t>622</a:t>
                      </a:r>
                    </a:p>
                  </a:txBody>
                  <a:tcPr anchor="ctr"/>
                </a:tc>
                <a:extLst>
                  <a:ext uri="{0D108BD9-81ED-4DB2-BD59-A6C34878D82A}">
                    <a16:rowId xmlns:a16="http://schemas.microsoft.com/office/drawing/2014/main" val="2612225444"/>
                  </a:ext>
                </a:extLst>
              </a:tr>
              <a:tr h="189563">
                <a:tc>
                  <a:txBody>
                    <a:bodyPr/>
                    <a:lstStyle/>
                    <a:p>
                      <a:pPr algn="ctr"/>
                      <a:r>
                        <a:rPr lang="en-US" sz="1000" dirty="0">
                          <a:solidFill>
                            <a:srgbClr val="3E3E40"/>
                          </a:solidFill>
                          <a:effectLst/>
                        </a:rPr>
                        <a:t>getting-to-know-cool-</a:t>
                      </a:r>
                      <a:r>
                        <a:rPr lang="en-US" sz="1000" dirty="0" err="1">
                          <a:solidFill>
                            <a:srgbClr val="3E3E40"/>
                          </a:solidFill>
                          <a:effectLst/>
                        </a:rPr>
                        <a:t>tshirts</a:t>
                      </a:r>
                      <a:endParaRPr lang="en-US" sz="1000" dirty="0">
                        <a:solidFill>
                          <a:srgbClr val="3E3E40"/>
                        </a:solidFill>
                        <a:effectLst/>
                      </a:endParaRPr>
                    </a:p>
                  </a:txBody>
                  <a:tcPr anchor="ctr"/>
                </a:tc>
                <a:tc>
                  <a:txBody>
                    <a:bodyPr/>
                    <a:lstStyle/>
                    <a:p>
                      <a:pPr algn="ctr"/>
                      <a:r>
                        <a:rPr lang="en-US" sz="1000" dirty="0" err="1">
                          <a:solidFill>
                            <a:srgbClr val="3E3E40"/>
                          </a:solidFill>
                          <a:effectLst/>
                        </a:rPr>
                        <a:t>nytimes</a:t>
                      </a:r>
                      <a:endParaRPr lang="en-US" sz="1000" dirty="0">
                        <a:solidFill>
                          <a:srgbClr val="3E3E40"/>
                        </a:solidFill>
                        <a:effectLst/>
                      </a:endParaRPr>
                    </a:p>
                  </a:txBody>
                  <a:tcPr anchor="ctr"/>
                </a:tc>
                <a:tc>
                  <a:txBody>
                    <a:bodyPr/>
                    <a:lstStyle/>
                    <a:p>
                      <a:pPr algn="ctr"/>
                      <a:r>
                        <a:rPr lang="en-US" sz="1000" dirty="0">
                          <a:solidFill>
                            <a:srgbClr val="3E3E40"/>
                          </a:solidFill>
                          <a:effectLst/>
                        </a:rPr>
                        <a:t>612</a:t>
                      </a:r>
                    </a:p>
                  </a:txBody>
                  <a:tcPr anchor="ctr"/>
                </a:tc>
                <a:extLst>
                  <a:ext uri="{0D108BD9-81ED-4DB2-BD59-A6C34878D82A}">
                    <a16:rowId xmlns:a16="http://schemas.microsoft.com/office/drawing/2014/main" val="3772157214"/>
                  </a:ext>
                </a:extLst>
              </a:tr>
              <a:tr h="189563">
                <a:tc>
                  <a:txBody>
                    <a:bodyPr/>
                    <a:lstStyle/>
                    <a:p>
                      <a:pPr algn="ctr"/>
                      <a:r>
                        <a:rPr lang="en-US" sz="1000" dirty="0">
                          <a:solidFill>
                            <a:srgbClr val="3E3E40"/>
                          </a:solidFill>
                          <a:effectLst/>
                        </a:rPr>
                        <a:t>ten-crazy-cool-</a:t>
                      </a:r>
                      <a:r>
                        <a:rPr lang="en-US" sz="1000" dirty="0" err="1">
                          <a:solidFill>
                            <a:srgbClr val="3E3E40"/>
                          </a:solidFill>
                          <a:effectLst/>
                        </a:rPr>
                        <a:t>tshirts</a:t>
                      </a:r>
                      <a:r>
                        <a:rPr lang="en-US" sz="1000" dirty="0">
                          <a:solidFill>
                            <a:srgbClr val="3E3E40"/>
                          </a:solidFill>
                          <a:effectLst/>
                        </a:rPr>
                        <a:t>-facts</a:t>
                      </a:r>
                    </a:p>
                  </a:txBody>
                  <a:tcPr anchor="ctr"/>
                </a:tc>
                <a:tc>
                  <a:txBody>
                    <a:bodyPr/>
                    <a:lstStyle/>
                    <a:p>
                      <a:pPr algn="ctr"/>
                      <a:r>
                        <a:rPr lang="en-US" sz="1000" dirty="0" err="1">
                          <a:solidFill>
                            <a:srgbClr val="3E3E40"/>
                          </a:solidFill>
                          <a:effectLst/>
                        </a:rPr>
                        <a:t>buzzfeed</a:t>
                      </a:r>
                      <a:endParaRPr lang="en-US" sz="1000" dirty="0">
                        <a:solidFill>
                          <a:srgbClr val="3E3E40"/>
                        </a:solidFill>
                        <a:effectLst/>
                      </a:endParaRPr>
                    </a:p>
                  </a:txBody>
                  <a:tcPr anchor="ctr"/>
                </a:tc>
                <a:tc>
                  <a:txBody>
                    <a:bodyPr/>
                    <a:lstStyle/>
                    <a:p>
                      <a:pPr algn="ctr"/>
                      <a:r>
                        <a:rPr lang="en-US" sz="1000" dirty="0">
                          <a:solidFill>
                            <a:srgbClr val="3E3E40"/>
                          </a:solidFill>
                          <a:effectLst/>
                        </a:rPr>
                        <a:t>576</a:t>
                      </a:r>
                    </a:p>
                  </a:txBody>
                  <a:tcPr anchor="ctr"/>
                </a:tc>
                <a:extLst>
                  <a:ext uri="{0D108BD9-81ED-4DB2-BD59-A6C34878D82A}">
                    <a16:rowId xmlns:a16="http://schemas.microsoft.com/office/drawing/2014/main" val="2633620040"/>
                  </a:ext>
                </a:extLst>
              </a:tr>
            </a:tbl>
          </a:graphicData>
        </a:graphic>
      </p:graphicFrame>
      <p:graphicFrame>
        <p:nvGraphicFramePr>
          <p:cNvPr id="8" name="Table 7">
            <a:extLst>
              <a:ext uri="{FF2B5EF4-FFF2-40B4-BE49-F238E27FC236}">
                <a16:creationId xmlns:a16="http://schemas.microsoft.com/office/drawing/2014/main" id="{E6DBCE94-4A5F-4325-B82B-87AC9804145E}"/>
              </a:ext>
            </a:extLst>
          </p:cNvPr>
          <p:cNvGraphicFramePr>
            <a:graphicFrameLocks noGrp="1"/>
          </p:cNvGraphicFramePr>
          <p:nvPr>
            <p:extLst>
              <p:ext uri="{D42A27DB-BD31-4B8C-83A1-F6EECF244321}">
                <p14:modId xmlns:p14="http://schemas.microsoft.com/office/powerpoint/2010/main" val="2527655522"/>
              </p:ext>
            </p:extLst>
          </p:nvPr>
        </p:nvGraphicFramePr>
        <p:xfrm>
          <a:off x="311698" y="2589093"/>
          <a:ext cx="8520600" cy="1188720"/>
        </p:xfrm>
        <a:graphic>
          <a:graphicData uri="http://schemas.openxmlformats.org/drawingml/2006/table">
            <a:tbl>
              <a:tblPr>
                <a:tableStyleId>{306799F8-075E-4A3A-A7F6-7FBC6576F1A4}</a:tableStyleId>
              </a:tblPr>
              <a:tblGrid>
                <a:gridCol w="2775309">
                  <a:extLst>
                    <a:ext uri="{9D8B030D-6E8A-4147-A177-3AD203B41FA5}">
                      <a16:colId xmlns:a16="http://schemas.microsoft.com/office/drawing/2014/main" val="3146261508"/>
                    </a:ext>
                  </a:extLst>
                </a:gridCol>
                <a:gridCol w="2775309">
                  <a:extLst>
                    <a:ext uri="{9D8B030D-6E8A-4147-A177-3AD203B41FA5}">
                      <a16:colId xmlns:a16="http://schemas.microsoft.com/office/drawing/2014/main" val="1447504717"/>
                    </a:ext>
                  </a:extLst>
                </a:gridCol>
                <a:gridCol w="2969982">
                  <a:extLst>
                    <a:ext uri="{9D8B030D-6E8A-4147-A177-3AD203B41FA5}">
                      <a16:colId xmlns:a16="http://schemas.microsoft.com/office/drawing/2014/main" val="3494405852"/>
                    </a:ext>
                  </a:extLst>
                </a:gridCol>
              </a:tblGrid>
              <a:tr h="189563">
                <a:tc>
                  <a:txBody>
                    <a:bodyPr/>
                    <a:lstStyle/>
                    <a:p>
                      <a:pPr algn="ctr"/>
                      <a:r>
                        <a:rPr lang="en-US" sz="1200" dirty="0">
                          <a:solidFill>
                            <a:srgbClr val="3E3E40"/>
                          </a:solidFill>
                          <a:effectLst/>
                        </a:rPr>
                        <a:t> CAMPAIGN NAME</a:t>
                      </a:r>
                    </a:p>
                  </a:txBody>
                  <a:tcPr anchor="ctr"/>
                </a:tc>
                <a:tc>
                  <a:txBody>
                    <a:bodyPr/>
                    <a:lstStyle/>
                    <a:p>
                      <a:pPr algn="ctr"/>
                      <a:r>
                        <a:rPr lang="en-US" sz="1200" dirty="0">
                          <a:solidFill>
                            <a:srgbClr val="3E3E40"/>
                          </a:solidFill>
                          <a:effectLst/>
                        </a:rPr>
                        <a:t> CAMPAIGN SOURCE</a:t>
                      </a:r>
                    </a:p>
                  </a:txBody>
                  <a:tcPr anchor="ctr"/>
                </a:tc>
                <a:tc>
                  <a:txBody>
                    <a:bodyPr/>
                    <a:lstStyle/>
                    <a:p>
                      <a:pPr algn="ctr"/>
                      <a:r>
                        <a:rPr lang="en-US" sz="1200" dirty="0">
                          <a:solidFill>
                            <a:srgbClr val="3E3E40"/>
                          </a:solidFill>
                          <a:effectLst/>
                        </a:rPr>
                        <a:t> TOTAL CAMPAIGN LAST TOUCH COUNT</a:t>
                      </a:r>
                    </a:p>
                  </a:txBody>
                  <a:tcPr anchor="ctr"/>
                </a:tc>
                <a:extLst>
                  <a:ext uri="{0D108BD9-81ED-4DB2-BD59-A6C34878D82A}">
                    <a16:rowId xmlns:a16="http://schemas.microsoft.com/office/drawing/2014/main" val="113779345"/>
                  </a:ext>
                </a:extLst>
              </a:tr>
              <a:tr h="189563">
                <a:tc>
                  <a:txBody>
                    <a:bodyPr/>
                    <a:lstStyle/>
                    <a:p>
                      <a:pPr algn="ctr"/>
                      <a:r>
                        <a:rPr lang="en-US" sz="1000" dirty="0">
                          <a:solidFill>
                            <a:srgbClr val="3E3E40"/>
                          </a:solidFill>
                          <a:effectLst/>
                        </a:rPr>
                        <a:t>getting-to-know-cool-</a:t>
                      </a:r>
                      <a:r>
                        <a:rPr lang="en-US" sz="1000" dirty="0" err="1">
                          <a:solidFill>
                            <a:srgbClr val="3E3E40"/>
                          </a:solidFill>
                          <a:effectLst/>
                        </a:rPr>
                        <a:t>tshirts</a:t>
                      </a:r>
                      <a:endParaRPr lang="en-US" sz="1000" dirty="0">
                        <a:solidFill>
                          <a:srgbClr val="3E3E40"/>
                        </a:solidFill>
                        <a:effectLst/>
                      </a:endParaRPr>
                    </a:p>
                  </a:txBody>
                  <a:tcPr anchor="ctr"/>
                </a:tc>
                <a:tc>
                  <a:txBody>
                    <a:bodyPr/>
                    <a:lstStyle/>
                    <a:p>
                      <a:pPr algn="ctr"/>
                      <a:r>
                        <a:rPr lang="en-US" sz="1000" dirty="0" err="1">
                          <a:solidFill>
                            <a:srgbClr val="3E3E40"/>
                          </a:solidFill>
                          <a:effectLst/>
                        </a:rPr>
                        <a:t>nytimes</a:t>
                      </a:r>
                      <a:endParaRPr lang="en-US" sz="1000" dirty="0">
                        <a:solidFill>
                          <a:srgbClr val="3E3E40"/>
                        </a:solidFill>
                        <a:effectLst/>
                      </a:endParaRPr>
                    </a:p>
                  </a:txBody>
                  <a:tcPr anchor="ctr"/>
                </a:tc>
                <a:tc>
                  <a:txBody>
                    <a:bodyPr/>
                    <a:lstStyle/>
                    <a:p>
                      <a:pPr algn="ctr"/>
                      <a:r>
                        <a:rPr lang="en-US" sz="1000" dirty="0">
                          <a:solidFill>
                            <a:srgbClr val="3E3E40"/>
                          </a:solidFill>
                          <a:effectLst/>
                        </a:rPr>
                        <a:t>9</a:t>
                      </a:r>
                    </a:p>
                  </a:txBody>
                  <a:tcPr anchor="ctr"/>
                </a:tc>
                <a:extLst>
                  <a:ext uri="{0D108BD9-81ED-4DB2-BD59-A6C34878D82A}">
                    <a16:rowId xmlns:a16="http://schemas.microsoft.com/office/drawing/2014/main" val="2084293204"/>
                  </a:ext>
                </a:extLst>
              </a:tr>
              <a:tr h="189563">
                <a:tc>
                  <a:txBody>
                    <a:bodyPr/>
                    <a:lstStyle/>
                    <a:p>
                      <a:pPr algn="ctr"/>
                      <a:r>
                        <a:rPr lang="en-US" sz="1000">
                          <a:solidFill>
                            <a:srgbClr val="3E3E40"/>
                          </a:solidFill>
                          <a:effectLst/>
                        </a:rPr>
                        <a:t>ten-crazy-cool-tshirts-facts</a:t>
                      </a:r>
                    </a:p>
                  </a:txBody>
                  <a:tcPr anchor="ctr"/>
                </a:tc>
                <a:tc>
                  <a:txBody>
                    <a:bodyPr/>
                    <a:lstStyle/>
                    <a:p>
                      <a:pPr algn="ctr"/>
                      <a:r>
                        <a:rPr lang="en-US" sz="1000" dirty="0" err="1">
                          <a:solidFill>
                            <a:srgbClr val="3E3E40"/>
                          </a:solidFill>
                          <a:effectLst/>
                        </a:rPr>
                        <a:t>buzzfeed</a:t>
                      </a:r>
                      <a:endParaRPr lang="en-US" sz="1000" dirty="0">
                        <a:solidFill>
                          <a:srgbClr val="3E3E40"/>
                        </a:solidFill>
                        <a:effectLst/>
                      </a:endParaRPr>
                    </a:p>
                  </a:txBody>
                  <a:tcPr anchor="ctr"/>
                </a:tc>
                <a:tc>
                  <a:txBody>
                    <a:bodyPr/>
                    <a:lstStyle/>
                    <a:p>
                      <a:pPr algn="ctr"/>
                      <a:r>
                        <a:rPr lang="en-US" sz="1000" dirty="0">
                          <a:solidFill>
                            <a:srgbClr val="3E3E40"/>
                          </a:solidFill>
                          <a:effectLst/>
                        </a:rPr>
                        <a:t>9</a:t>
                      </a:r>
                    </a:p>
                  </a:txBody>
                  <a:tcPr anchor="ctr"/>
                </a:tc>
                <a:extLst>
                  <a:ext uri="{0D108BD9-81ED-4DB2-BD59-A6C34878D82A}">
                    <a16:rowId xmlns:a16="http://schemas.microsoft.com/office/drawing/2014/main" val="3056358159"/>
                  </a:ext>
                </a:extLst>
              </a:tr>
              <a:tr h="189563">
                <a:tc>
                  <a:txBody>
                    <a:bodyPr/>
                    <a:lstStyle/>
                    <a:p>
                      <a:pPr algn="ctr"/>
                      <a:r>
                        <a:rPr lang="en-US" sz="1000" dirty="0">
                          <a:solidFill>
                            <a:srgbClr val="3E3E40"/>
                          </a:solidFill>
                          <a:effectLst/>
                        </a:rPr>
                        <a:t>interview-with-cool-</a:t>
                      </a:r>
                      <a:r>
                        <a:rPr lang="en-US" sz="1000" dirty="0" err="1">
                          <a:solidFill>
                            <a:srgbClr val="3E3E40"/>
                          </a:solidFill>
                          <a:effectLst/>
                        </a:rPr>
                        <a:t>tshirts</a:t>
                      </a:r>
                      <a:r>
                        <a:rPr lang="en-US" sz="1000" dirty="0">
                          <a:solidFill>
                            <a:srgbClr val="3E3E40"/>
                          </a:solidFill>
                          <a:effectLst/>
                        </a:rPr>
                        <a:t>-founder</a:t>
                      </a:r>
                    </a:p>
                  </a:txBody>
                  <a:tcPr anchor="ctr"/>
                </a:tc>
                <a:tc>
                  <a:txBody>
                    <a:bodyPr/>
                    <a:lstStyle/>
                    <a:p>
                      <a:pPr algn="ctr"/>
                      <a:r>
                        <a:rPr lang="en-US" sz="1000" dirty="0">
                          <a:solidFill>
                            <a:srgbClr val="3E3E40"/>
                          </a:solidFill>
                          <a:effectLst/>
                        </a:rPr>
                        <a:t>medium</a:t>
                      </a:r>
                    </a:p>
                  </a:txBody>
                  <a:tcPr anchor="ctr"/>
                </a:tc>
                <a:tc>
                  <a:txBody>
                    <a:bodyPr/>
                    <a:lstStyle/>
                    <a:p>
                      <a:pPr algn="ctr"/>
                      <a:r>
                        <a:rPr lang="en-US" sz="1000" dirty="0">
                          <a:solidFill>
                            <a:srgbClr val="3E3E40"/>
                          </a:solidFill>
                          <a:effectLst/>
                        </a:rPr>
                        <a:t>7</a:t>
                      </a:r>
                    </a:p>
                  </a:txBody>
                  <a:tcPr anchor="ctr"/>
                </a:tc>
                <a:extLst>
                  <a:ext uri="{0D108BD9-81ED-4DB2-BD59-A6C34878D82A}">
                    <a16:rowId xmlns:a16="http://schemas.microsoft.com/office/drawing/2014/main" val="1584597579"/>
                  </a:ext>
                </a:extLst>
              </a:tr>
            </a:tbl>
          </a:graphicData>
        </a:graphic>
      </p:graphicFrame>
      <p:graphicFrame>
        <p:nvGraphicFramePr>
          <p:cNvPr id="9" name="Table 8">
            <a:extLst>
              <a:ext uri="{FF2B5EF4-FFF2-40B4-BE49-F238E27FC236}">
                <a16:creationId xmlns:a16="http://schemas.microsoft.com/office/drawing/2014/main" id="{799FE482-3FC3-4CED-B35B-27D7B4E5A5B9}"/>
              </a:ext>
            </a:extLst>
          </p:cNvPr>
          <p:cNvGraphicFramePr>
            <a:graphicFrameLocks noGrp="1"/>
          </p:cNvGraphicFramePr>
          <p:nvPr>
            <p:extLst>
              <p:ext uri="{D42A27DB-BD31-4B8C-83A1-F6EECF244321}">
                <p14:modId xmlns:p14="http://schemas.microsoft.com/office/powerpoint/2010/main" val="1469465372"/>
              </p:ext>
            </p:extLst>
          </p:nvPr>
        </p:nvGraphicFramePr>
        <p:xfrm>
          <a:off x="311698" y="4260233"/>
          <a:ext cx="8520600" cy="762000"/>
        </p:xfrm>
        <a:graphic>
          <a:graphicData uri="http://schemas.openxmlformats.org/drawingml/2006/table">
            <a:tbl>
              <a:tblPr>
                <a:tableStyleId>{306799F8-075E-4A3A-A7F6-7FBC6576F1A4}</a:tableStyleId>
              </a:tblPr>
              <a:tblGrid>
                <a:gridCol w="2775842">
                  <a:extLst>
                    <a:ext uri="{9D8B030D-6E8A-4147-A177-3AD203B41FA5}">
                      <a16:colId xmlns:a16="http://schemas.microsoft.com/office/drawing/2014/main" val="3146261508"/>
                    </a:ext>
                  </a:extLst>
                </a:gridCol>
                <a:gridCol w="2547716">
                  <a:extLst>
                    <a:ext uri="{9D8B030D-6E8A-4147-A177-3AD203B41FA5}">
                      <a16:colId xmlns:a16="http://schemas.microsoft.com/office/drawing/2014/main" val="1447504717"/>
                    </a:ext>
                  </a:extLst>
                </a:gridCol>
                <a:gridCol w="3197042">
                  <a:extLst>
                    <a:ext uri="{9D8B030D-6E8A-4147-A177-3AD203B41FA5}">
                      <a16:colId xmlns:a16="http://schemas.microsoft.com/office/drawing/2014/main" val="3494405852"/>
                    </a:ext>
                  </a:extLst>
                </a:gridCol>
              </a:tblGrid>
              <a:tr h="0">
                <a:tc>
                  <a:txBody>
                    <a:bodyPr/>
                    <a:lstStyle/>
                    <a:p>
                      <a:pPr algn="ctr"/>
                      <a:r>
                        <a:rPr lang="en-US" sz="1200" dirty="0">
                          <a:solidFill>
                            <a:srgbClr val="3E3E40"/>
                          </a:solidFill>
                          <a:effectLst/>
                        </a:rPr>
                        <a:t> CAMPAIGN NAME</a:t>
                      </a:r>
                    </a:p>
                  </a:txBody>
                  <a:tcPr anchor="ctr"/>
                </a:tc>
                <a:tc>
                  <a:txBody>
                    <a:bodyPr/>
                    <a:lstStyle/>
                    <a:p>
                      <a:pPr algn="ctr"/>
                      <a:r>
                        <a:rPr lang="en-US" sz="1200" dirty="0">
                          <a:solidFill>
                            <a:srgbClr val="3E3E40"/>
                          </a:solidFill>
                          <a:effectLst/>
                        </a:rPr>
                        <a:t> CAMPAIGN SOURCE</a:t>
                      </a:r>
                    </a:p>
                  </a:txBody>
                  <a:tcPr anchor="ctr"/>
                </a:tc>
                <a:tc>
                  <a:txBody>
                    <a:bodyPr/>
                    <a:lstStyle/>
                    <a:p>
                      <a:pPr algn="ctr"/>
                      <a:r>
                        <a:rPr lang="en-US" sz="1200" dirty="0">
                          <a:solidFill>
                            <a:srgbClr val="3E3E40"/>
                          </a:solidFill>
                          <a:effectLst/>
                        </a:rPr>
                        <a:t> TOTAL CAMPAIGN LAST TOUCH COUNT</a:t>
                      </a:r>
                    </a:p>
                  </a:txBody>
                  <a:tcPr anchor="ctr"/>
                </a:tc>
                <a:extLst>
                  <a:ext uri="{0D108BD9-81ED-4DB2-BD59-A6C34878D82A}">
                    <a16:rowId xmlns:a16="http://schemas.microsoft.com/office/drawing/2014/main" val="113779345"/>
                  </a:ext>
                </a:extLst>
              </a:tr>
              <a:tr h="189563">
                <a:tc>
                  <a:txBody>
                    <a:bodyPr/>
                    <a:lstStyle/>
                    <a:p>
                      <a:pPr algn="ctr"/>
                      <a:r>
                        <a:rPr lang="en-US" sz="1000" dirty="0">
                          <a:solidFill>
                            <a:srgbClr val="3E3E40"/>
                          </a:solidFill>
                          <a:effectLst/>
                        </a:rPr>
                        <a:t>weekly-newsletter</a:t>
                      </a:r>
                    </a:p>
                  </a:txBody>
                  <a:tcPr anchor="ctr"/>
                </a:tc>
                <a:tc>
                  <a:txBody>
                    <a:bodyPr/>
                    <a:lstStyle/>
                    <a:p>
                      <a:pPr algn="ctr"/>
                      <a:r>
                        <a:rPr lang="en-US" sz="1000" dirty="0">
                          <a:solidFill>
                            <a:srgbClr val="3E3E40"/>
                          </a:solidFill>
                          <a:effectLst/>
                        </a:rPr>
                        <a:t>email</a:t>
                      </a:r>
                    </a:p>
                  </a:txBody>
                  <a:tcPr anchor="ctr"/>
                </a:tc>
                <a:tc>
                  <a:txBody>
                    <a:bodyPr/>
                    <a:lstStyle/>
                    <a:p>
                      <a:pPr algn="ctr"/>
                      <a:r>
                        <a:rPr lang="en-US" sz="1000" dirty="0">
                          <a:solidFill>
                            <a:srgbClr val="3E3E40"/>
                          </a:solidFill>
                          <a:effectLst/>
                        </a:rPr>
                        <a:t>114</a:t>
                      </a:r>
                    </a:p>
                  </a:txBody>
                  <a:tcPr anchor="ctr"/>
                </a:tc>
                <a:extLst>
                  <a:ext uri="{0D108BD9-81ED-4DB2-BD59-A6C34878D82A}">
                    <a16:rowId xmlns:a16="http://schemas.microsoft.com/office/drawing/2014/main" val="4275027809"/>
                  </a:ext>
                </a:extLst>
              </a:tr>
              <a:tr h="189563">
                <a:tc>
                  <a:txBody>
                    <a:bodyPr/>
                    <a:lstStyle/>
                    <a:p>
                      <a:pPr algn="ctr"/>
                      <a:r>
                        <a:rPr lang="en-US" sz="1000" dirty="0" err="1">
                          <a:solidFill>
                            <a:srgbClr val="3E3E40"/>
                          </a:solidFill>
                          <a:effectLst/>
                        </a:rPr>
                        <a:t>retargetting</a:t>
                      </a:r>
                      <a:r>
                        <a:rPr lang="en-US" sz="1000" dirty="0">
                          <a:solidFill>
                            <a:srgbClr val="3E3E40"/>
                          </a:solidFill>
                          <a:effectLst/>
                        </a:rPr>
                        <a:t>-ad</a:t>
                      </a:r>
                    </a:p>
                  </a:txBody>
                  <a:tcPr anchor="ctr"/>
                </a:tc>
                <a:tc>
                  <a:txBody>
                    <a:bodyPr/>
                    <a:lstStyle/>
                    <a:p>
                      <a:pPr algn="ctr"/>
                      <a:r>
                        <a:rPr lang="en-US" sz="1000">
                          <a:solidFill>
                            <a:srgbClr val="3E3E40"/>
                          </a:solidFill>
                          <a:effectLst/>
                        </a:rPr>
                        <a:t>facebook</a:t>
                      </a:r>
                    </a:p>
                  </a:txBody>
                  <a:tcPr anchor="ctr"/>
                </a:tc>
                <a:tc>
                  <a:txBody>
                    <a:bodyPr/>
                    <a:lstStyle/>
                    <a:p>
                      <a:pPr algn="ctr"/>
                      <a:r>
                        <a:rPr lang="en-US" sz="1000" dirty="0">
                          <a:solidFill>
                            <a:srgbClr val="3E3E40"/>
                          </a:solidFill>
                          <a:effectLst/>
                        </a:rPr>
                        <a:t>112</a:t>
                      </a:r>
                    </a:p>
                  </a:txBody>
                  <a:tcPr anchor="ctr"/>
                </a:tc>
                <a:extLst>
                  <a:ext uri="{0D108BD9-81ED-4DB2-BD59-A6C34878D82A}">
                    <a16:rowId xmlns:a16="http://schemas.microsoft.com/office/drawing/2014/main" val="3285728289"/>
                  </a:ext>
                </a:extLst>
              </a:tr>
            </a:tbl>
          </a:graphicData>
        </a:graphic>
      </p:graphicFrame>
    </p:spTree>
    <p:extLst>
      <p:ext uri="{BB962C8B-B14F-4D97-AF65-F5344CB8AC3E}">
        <p14:creationId xmlns:p14="http://schemas.microsoft.com/office/powerpoint/2010/main" val="415769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a:t>
            </a:r>
            <a:r>
              <a:rPr lang="en-US" sz="4800" dirty="0">
                <a:solidFill>
                  <a:schemeClr val="lt1"/>
                </a:solidFill>
                <a:latin typeface="Roboto Black"/>
                <a:ea typeface="Roboto Black"/>
                <a:cs typeface="Roboto Black"/>
                <a:sym typeface="Roboto Black"/>
              </a:rPr>
              <a:t>How to optimize the campaign budget</a:t>
            </a:r>
            <a:endParaRPr dirty="0"/>
          </a:p>
        </p:txBody>
      </p:sp>
    </p:spTree>
    <p:extLst>
      <p:ext uri="{BB962C8B-B14F-4D97-AF65-F5344CB8AC3E}">
        <p14:creationId xmlns:p14="http://schemas.microsoft.com/office/powerpoint/2010/main" val="3109949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64272"/>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3.a Optimize the campaign budget</a:t>
            </a:r>
          </a:p>
        </p:txBody>
      </p:sp>
      <p:sp>
        <p:nvSpPr>
          <p:cNvPr id="324" name="Shape 324"/>
          <p:cNvSpPr txBox="1"/>
          <p:nvPr/>
        </p:nvSpPr>
        <p:spPr>
          <a:xfrm>
            <a:off x="177975" y="1201325"/>
            <a:ext cx="8520600" cy="364955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u="sng" dirty="0">
                <a:latin typeface="Roboto"/>
                <a:ea typeface="Roboto"/>
                <a:cs typeface="Roboto"/>
                <a:sym typeface="Roboto"/>
              </a:rPr>
              <a:t>Step 1^ – Get customer exposed to site through an interview or an article</a:t>
            </a:r>
          </a:p>
          <a:p>
            <a:pPr marL="0" lvl="0" indent="0" rtl="0">
              <a:lnSpc>
                <a:spcPct val="115000"/>
              </a:lnSpc>
              <a:spcBef>
                <a:spcPts val="0"/>
              </a:spcBef>
              <a:spcAft>
                <a:spcPts val="0"/>
              </a:spcAft>
              <a:buClr>
                <a:schemeClr val="dk1"/>
              </a:buClr>
              <a:buSzPts val="1100"/>
              <a:buFont typeface="Arial"/>
              <a:buNone/>
            </a:pPr>
            <a:r>
              <a:rPr lang="en-US" sz="1200" i="1" dirty="0">
                <a:latin typeface="Roboto"/>
                <a:ea typeface="Roboto"/>
                <a:cs typeface="Roboto"/>
                <a:sym typeface="Roboto"/>
              </a:rPr>
              <a:t>Recommendation:   Interviews and facts about the company spurred interest to get customers to go to the </a:t>
            </a:r>
            <a:r>
              <a:rPr lang="en-US" sz="1200" i="1" dirty="0" err="1">
                <a:latin typeface="Roboto"/>
                <a:ea typeface="Roboto"/>
                <a:cs typeface="Roboto"/>
                <a:sym typeface="Roboto"/>
              </a:rPr>
              <a:t>webiste</a:t>
            </a:r>
            <a:r>
              <a:rPr lang="en-US" sz="1200" i="1" dirty="0">
                <a:latin typeface="Roboto"/>
                <a:ea typeface="Roboto"/>
                <a:cs typeface="Roboto"/>
                <a:sym typeface="Roboto"/>
              </a:rPr>
              <a:t> for the first time.  Although this doesn’t drive final sales, keep up these campaigns (</a:t>
            </a:r>
            <a:r>
              <a:rPr lang="en-US" sz="1200" i="1" dirty="0" err="1">
                <a:latin typeface="Roboto"/>
                <a:ea typeface="Roboto"/>
                <a:cs typeface="Roboto"/>
                <a:sym typeface="Roboto"/>
              </a:rPr>
              <a:t>nytimes</a:t>
            </a:r>
            <a:r>
              <a:rPr lang="en-US" sz="1200" i="1" dirty="0">
                <a:latin typeface="Roboto"/>
                <a:ea typeface="Roboto"/>
                <a:cs typeface="Roboto"/>
                <a:sym typeface="Roboto"/>
              </a:rPr>
              <a:t>, medium, </a:t>
            </a:r>
            <a:r>
              <a:rPr lang="en-US" sz="1200" i="1" dirty="0" err="1">
                <a:latin typeface="Roboto"/>
                <a:ea typeface="Roboto"/>
                <a:cs typeface="Roboto"/>
                <a:sym typeface="Roboto"/>
              </a:rPr>
              <a:t>etc</a:t>
            </a:r>
            <a:r>
              <a:rPr lang="en-US" sz="1200" i="1" dirty="0">
                <a:latin typeface="Roboto"/>
                <a:ea typeface="Roboto"/>
                <a:cs typeface="Roboto"/>
                <a:sym typeface="Roboto"/>
              </a:rPr>
              <a:t>) to get initial exposure.</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u="sng" dirty="0">
                <a:latin typeface="Roboto"/>
                <a:ea typeface="Roboto"/>
                <a:cs typeface="Roboto"/>
                <a:sym typeface="Roboto"/>
              </a:rPr>
              <a:t>Step 2* – Once you get the customer exposed to site, get them to sign up for the </a:t>
            </a:r>
            <a:r>
              <a:rPr lang="en-US" sz="1200" u="sng" dirty="0" err="1">
                <a:latin typeface="Roboto"/>
                <a:ea typeface="Roboto"/>
                <a:cs typeface="Roboto"/>
                <a:sym typeface="Roboto"/>
              </a:rPr>
              <a:t>CoolTShirts</a:t>
            </a:r>
            <a:r>
              <a:rPr lang="en-US" sz="1200" u="sng" dirty="0">
                <a:latin typeface="Roboto"/>
                <a:ea typeface="Roboto"/>
                <a:cs typeface="Roboto"/>
                <a:sym typeface="Roboto"/>
              </a:rPr>
              <a:t> newsletter</a:t>
            </a: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i="1" dirty="0">
                <a:latin typeface="Roboto"/>
                <a:ea typeface="Roboto"/>
                <a:cs typeface="Roboto"/>
                <a:sym typeface="Roboto"/>
              </a:rPr>
              <a:t>Recommendation:  The newsletter doesn’t get customers to the site initially, however, once they are on the distribution list, it is the most effective method driving a final sale.  </a:t>
            </a:r>
          </a:p>
          <a:p>
            <a:pPr marL="0" lvl="0" indent="0" rtl="0">
              <a:lnSpc>
                <a:spcPct val="115000"/>
              </a:lnSpc>
              <a:spcBef>
                <a:spcPts val="0"/>
              </a:spcBef>
              <a:spcAft>
                <a:spcPts val="0"/>
              </a:spcAft>
              <a:buClr>
                <a:schemeClr val="dk1"/>
              </a:buClr>
              <a:buSzPts val="1100"/>
              <a:buFont typeface="Arial"/>
              <a:buNone/>
            </a:pPr>
            <a:endParaRPr lang="en-US" sz="1200" i="1"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u="sng" dirty="0">
                <a:latin typeface="Roboto"/>
                <a:ea typeface="Roboto"/>
                <a:cs typeface="Roboto"/>
                <a:sym typeface="Roboto"/>
              </a:rPr>
              <a:t>Step 3* – Find methods are most effective in retaining sales</a:t>
            </a:r>
            <a:endParaRPr lang="en-US" sz="1200" dirty="0">
              <a:latin typeface="Roboto"/>
              <a:ea typeface="Roboto"/>
              <a:cs typeface="Roboto"/>
              <a:sym typeface="Roboto"/>
            </a:endParaRPr>
          </a:p>
          <a:p>
            <a:pPr lvl="0">
              <a:lnSpc>
                <a:spcPct val="115000"/>
              </a:lnSpc>
              <a:buClr>
                <a:schemeClr val="dk1"/>
              </a:buClr>
              <a:buSzPts val="1100"/>
            </a:pPr>
            <a:r>
              <a:rPr lang="en-US" sz="1200" i="1" dirty="0">
                <a:latin typeface="Roboto"/>
                <a:ea typeface="Roboto"/>
                <a:cs typeface="Roboto"/>
                <a:sym typeface="Roboto"/>
              </a:rPr>
              <a:t>Recommendation:  Facebook retargeting campaign was an effective way to get customers to purchase product.</a:t>
            </a:r>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r>
              <a:rPr lang="en-US" sz="1200" u="sng" dirty="0">
                <a:latin typeface="Roboto"/>
                <a:ea typeface="Roboto"/>
                <a:cs typeface="Roboto"/>
                <a:sym typeface="Roboto"/>
              </a:rPr>
              <a:t>Step 4* – Know what marketing methods are ineffective</a:t>
            </a:r>
          </a:p>
          <a:p>
            <a:pPr lvl="0">
              <a:lnSpc>
                <a:spcPct val="115000"/>
              </a:lnSpc>
              <a:buClr>
                <a:schemeClr val="dk1"/>
              </a:buClr>
              <a:buSzPts val="1100"/>
            </a:pPr>
            <a:r>
              <a:rPr lang="en-US" sz="1200" i="1" dirty="0">
                <a:latin typeface="Roboto"/>
                <a:ea typeface="Roboto"/>
                <a:cs typeface="Roboto"/>
                <a:sym typeface="Roboto"/>
              </a:rPr>
              <a:t>Recommendation:  Google searches have not produced results either to expose customers to the site or to make a final purchase.  Do not put funding toward google searches.  Direct emails and </a:t>
            </a:r>
            <a:r>
              <a:rPr lang="en-US" sz="1200" i="1" dirty="0" err="1">
                <a:latin typeface="Roboto"/>
                <a:ea typeface="Roboto"/>
                <a:cs typeface="Roboto"/>
                <a:sym typeface="Roboto"/>
              </a:rPr>
              <a:t>facebook</a:t>
            </a:r>
            <a:r>
              <a:rPr lang="en-US" sz="1200" i="1" dirty="0">
                <a:latin typeface="Roboto"/>
                <a:ea typeface="Roboto"/>
                <a:cs typeface="Roboto"/>
                <a:sym typeface="Roboto"/>
              </a:rPr>
              <a:t> are more effective</a:t>
            </a:r>
          </a:p>
          <a:p>
            <a:pPr marL="0" lvl="0" indent="0" rtl="0">
              <a:lnSpc>
                <a:spcPct val="115000"/>
              </a:lnSpc>
              <a:spcBef>
                <a:spcPts val="0"/>
              </a:spcBef>
              <a:spcAft>
                <a:spcPts val="0"/>
              </a:spcAft>
              <a:buClr>
                <a:schemeClr val="dk1"/>
              </a:buClr>
              <a:buSzPts val="1100"/>
              <a:buFont typeface="Arial"/>
              <a:buNone/>
            </a:pPr>
            <a:endParaRPr lang="en-US" sz="1200" i="1" dirty="0">
              <a:latin typeface="Roboto"/>
              <a:ea typeface="Roboto"/>
              <a:cs typeface="Roboto"/>
              <a:sym typeface="Roboto"/>
            </a:endParaRPr>
          </a:p>
          <a:p>
            <a:pPr>
              <a:lnSpc>
                <a:spcPct val="115000"/>
              </a:lnSpc>
              <a:buClr>
                <a:schemeClr val="dk1"/>
              </a:buClr>
              <a:buSzPts val="1100"/>
            </a:pPr>
            <a:r>
              <a:rPr lang="en-US" sz="1200" dirty="0">
                <a:latin typeface="Roboto"/>
                <a:ea typeface="Roboto"/>
                <a:cs typeface="Roboto"/>
                <a:sym typeface="Roboto"/>
              </a:rPr>
              <a:t>^ - Code and results on slide 2.a.  See this slide for support</a:t>
            </a:r>
          </a:p>
          <a:p>
            <a:pPr>
              <a:lnSpc>
                <a:spcPct val="115000"/>
              </a:lnSpc>
              <a:buClr>
                <a:schemeClr val="dk1"/>
              </a:buClr>
              <a:buSzPts val="1100"/>
            </a:pPr>
            <a:r>
              <a:rPr lang="en-US" sz="1200" i="1" dirty="0">
                <a:latin typeface="Roboto"/>
                <a:ea typeface="Roboto"/>
                <a:cs typeface="Roboto"/>
                <a:sym typeface="Roboto"/>
              </a:rPr>
              <a:t>* -  </a:t>
            </a:r>
            <a:r>
              <a:rPr lang="en-US" sz="1200" dirty="0">
                <a:latin typeface="Roboto"/>
                <a:ea typeface="Roboto"/>
                <a:cs typeface="Roboto"/>
                <a:sym typeface="Roboto"/>
              </a:rPr>
              <a:t>Code and results on slide 2.d.  See this slide for support</a:t>
            </a:r>
          </a:p>
          <a:p>
            <a:pPr marL="0" lvl="0" indent="0" rtl="0">
              <a:lnSpc>
                <a:spcPct val="115000"/>
              </a:lnSpc>
              <a:spcBef>
                <a:spcPts val="0"/>
              </a:spcBef>
              <a:spcAft>
                <a:spcPts val="0"/>
              </a:spcAft>
              <a:buClr>
                <a:schemeClr val="dk1"/>
              </a:buClr>
              <a:buSzPts val="1100"/>
              <a:buFont typeface="Arial"/>
              <a:buNone/>
            </a:pPr>
            <a:endParaRPr lang="en-US" sz="1200" i="1"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Tree>
    <p:extLst>
      <p:ext uri="{BB962C8B-B14F-4D97-AF65-F5344CB8AC3E}">
        <p14:creationId xmlns:p14="http://schemas.microsoft.com/office/powerpoint/2010/main" val="3749292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79212"/>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3.b Final Recommendations</a:t>
            </a:r>
          </a:p>
        </p:txBody>
      </p:sp>
      <p:graphicFrame>
        <p:nvGraphicFramePr>
          <p:cNvPr id="4" name="Table 3">
            <a:extLst>
              <a:ext uri="{FF2B5EF4-FFF2-40B4-BE49-F238E27FC236}">
                <a16:creationId xmlns:a16="http://schemas.microsoft.com/office/drawing/2014/main" id="{45E5DA18-D1F7-4491-B034-8AFCE65E4B04}"/>
              </a:ext>
            </a:extLst>
          </p:cNvPr>
          <p:cNvGraphicFramePr>
            <a:graphicFrameLocks noGrp="1"/>
          </p:cNvGraphicFramePr>
          <p:nvPr>
            <p:extLst>
              <p:ext uri="{D42A27DB-BD31-4B8C-83A1-F6EECF244321}">
                <p14:modId xmlns:p14="http://schemas.microsoft.com/office/powerpoint/2010/main" val="1078246922"/>
              </p:ext>
            </p:extLst>
          </p:nvPr>
        </p:nvGraphicFramePr>
        <p:xfrm>
          <a:off x="311700" y="1768141"/>
          <a:ext cx="8194348" cy="3139440"/>
        </p:xfrm>
        <a:graphic>
          <a:graphicData uri="http://schemas.openxmlformats.org/drawingml/2006/table">
            <a:tbl>
              <a:tblPr>
                <a:tableStyleId>{306799F8-075E-4A3A-A7F6-7FBC6576F1A4}</a:tableStyleId>
              </a:tblPr>
              <a:tblGrid>
                <a:gridCol w="4040560">
                  <a:extLst>
                    <a:ext uri="{9D8B030D-6E8A-4147-A177-3AD203B41FA5}">
                      <a16:colId xmlns:a16="http://schemas.microsoft.com/office/drawing/2014/main" val="3146261508"/>
                    </a:ext>
                  </a:extLst>
                </a:gridCol>
                <a:gridCol w="1495647">
                  <a:extLst>
                    <a:ext uri="{9D8B030D-6E8A-4147-A177-3AD203B41FA5}">
                      <a16:colId xmlns:a16="http://schemas.microsoft.com/office/drawing/2014/main" val="3494405852"/>
                    </a:ext>
                  </a:extLst>
                </a:gridCol>
                <a:gridCol w="2658141">
                  <a:extLst>
                    <a:ext uri="{9D8B030D-6E8A-4147-A177-3AD203B41FA5}">
                      <a16:colId xmlns:a16="http://schemas.microsoft.com/office/drawing/2014/main" val="1829409093"/>
                    </a:ext>
                  </a:extLst>
                </a:gridCol>
              </a:tblGrid>
              <a:tr h="189563">
                <a:tc>
                  <a:txBody>
                    <a:bodyPr/>
                    <a:lstStyle/>
                    <a:p>
                      <a:pPr algn="ctr"/>
                      <a:r>
                        <a:rPr lang="en-US" sz="2000" dirty="0">
                          <a:solidFill>
                            <a:schemeClr val="tx1"/>
                          </a:solidFill>
                          <a:effectLst/>
                        </a:rPr>
                        <a:t>CAMPAIGN</a:t>
                      </a:r>
                    </a:p>
                  </a:txBody>
                  <a:tcPr anchor="ctr"/>
                </a:tc>
                <a:tc>
                  <a:txBody>
                    <a:bodyPr/>
                    <a:lstStyle/>
                    <a:p>
                      <a:pPr algn="ctr"/>
                      <a:r>
                        <a:rPr lang="en-US" sz="2000" dirty="0">
                          <a:solidFill>
                            <a:schemeClr val="tx1"/>
                          </a:solidFill>
                          <a:effectLst/>
                        </a:rPr>
                        <a:t>SOURCE</a:t>
                      </a:r>
                    </a:p>
                  </a:txBody>
                  <a:tcPr anchor="ctr"/>
                </a:tc>
                <a:tc>
                  <a:txBody>
                    <a:bodyPr/>
                    <a:lstStyle/>
                    <a:p>
                      <a:pPr algn="ctr"/>
                      <a:r>
                        <a:rPr lang="en-US" sz="2000" dirty="0">
                          <a:solidFill>
                            <a:schemeClr val="tx1"/>
                          </a:solidFill>
                          <a:effectLst/>
                        </a:rPr>
                        <a:t>FINAL RECOMMENDATION</a:t>
                      </a:r>
                    </a:p>
                  </a:txBody>
                  <a:tcPr anchor="ctr"/>
                </a:tc>
                <a:extLst>
                  <a:ext uri="{0D108BD9-81ED-4DB2-BD59-A6C34878D82A}">
                    <a16:rowId xmlns:a16="http://schemas.microsoft.com/office/drawing/2014/main" val="113779345"/>
                  </a:ext>
                </a:extLst>
              </a:tr>
              <a:tr h="189563">
                <a:tc>
                  <a:txBody>
                    <a:bodyPr/>
                    <a:lstStyle/>
                    <a:p>
                      <a:pPr algn="ctr"/>
                      <a:r>
                        <a:rPr lang="en-US" dirty="0">
                          <a:solidFill>
                            <a:schemeClr val="tx1"/>
                          </a:solidFill>
                          <a:effectLst/>
                        </a:rPr>
                        <a:t>getting-to-know-cool-</a:t>
                      </a:r>
                      <a:r>
                        <a:rPr lang="en-US" dirty="0" err="1">
                          <a:solidFill>
                            <a:schemeClr val="tx1"/>
                          </a:solidFill>
                          <a:effectLst/>
                        </a:rPr>
                        <a:t>tshirts</a:t>
                      </a:r>
                      <a:endParaRPr lang="en-US" dirty="0">
                        <a:solidFill>
                          <a:schemeClr val="tx1"/>
                        </a:solidFill>
                        <a:effectLst/>
                      </a:endParaRPr>
                    </a:p>
                  </a:txBody>
                  <a:tcPr anchor="ctr"/>
                </a:tc>
                <a:tc>
                  <a:txBody>
                    <a:bodyPr/>
                    <a:lstStyle/>
                    <a:p>
                      <a:pPr algn="ctr"/>
                      <a:r>
                        <a:rPr lang="en-US" dirty="0" err="1">
                          <a:solidFill>
                            <a:schemeClr val="tx1"/>
                          </a:solidFill>
                          <a:effectLst/>
                        </a:rPr>
                        <a:t>nytimes</a:t>
                      </a:r>
                      <a:endParaRPr lang="en-US" dirty="0">
                        <a:solidFill>
                          <a:schemeClr val="tx1"/>
                        </a:solidFill>
                        <a:effectLst/>
                      </a:endParaRPr>
                    </a:p>
                  </a:txBody>
                  <a:tcPr anchor="ctr"/>
                </a:tc>
                <a:tc>
                  <a:txBody>
                    <a:bodyPr/>
                    <a:lstStyle/>
                    <a:p>
                      <a:pPr algn="ctr"/>
                      <a:r>
                        <a:rPr lang="en-US" dirty="0">
                          <a:solidFill>
                            <a:srgbClr val="00B050"/>
                          </a:solidFill>
                          <a:effectLst/>
                        </a:rPr>
                        <a:t>Keep  - gets clients exposed</a:t>
                      </a:r>
                    </a:p>
                  </a:txBody>
                  <a:tcPr anchor="ctr"/>
                </a:tc>
                <a:extLst>
                  <a:ext uri="{0D108BD9-81ED-4DB2-BD59-A6C34878D82A}">
                    <a16:rowId xmlns:a16="http://schemas.microsoft.com/office/drawing/2014/main" val="2084293204"/>
                  </a:ext>
                </a:extLst>
              </a:tr>
              <a:tr h="189563">
                <a:tc>
                  <a:txBody>
                    <a:bodyPr/>
                    <a:lstStyle/>
                    <a:p>
                      <a:pPr algn="ctr"/>
                      <a:r>
                        <a:rPr lang="en-US" dirty="0">
                          <a:solidFill>
                            <a:schemeClr val="tx1"/>
                          </a:solidFill>
                          <a:effectLst/>
                        </a:rPr>
                        <a:t>weekly-newsletter</a:t>
                      </a:r>
                    </a:p>
                  </a:txBody>
                  <a:tcPr anchor="ctr"/>
                </a:tc>
                <a:tc>
                  <a:txBody>
                    <a:bodyPr/>
                    <a:lstStyle/>
                    <a:p>
                      <a:pPr algn="ctr"/>
                      <a:r>
                        <a:rPr lang="en-US" dirty="0">
                          <a:solidFill>
                            <a:schemeClr val="tx1"/>
                          </a:solidFill>
                          <a:effectLst/>
                        </a:rPr>
                        <a:t>email</a:t>
                      </a:r>
                    </a:p>
                  </a:txBody>
                  <a:tcPr anchor="ctr"/>
                </a:tc>
                <a:tc>
                  <a:txBody>
                    <a:bodyPr/>
                    <a:lstStyle/>
                    <a:p>
                      <a:pPr algn="ctr"/>
                      <a:r>
                        <a:rPr lang="en-US" dirty="0">
                          <a:solidFill>
                            <a:srgbClr val="00B050"/>
                          </a:solidFill>
                          <a:effectLst/>
                        </a:rPr>
                        <a:t>Keep – drives most final sales</a:t>
                      </a:r>
                    </a:p>
                  </a:txBody>
                  <a:tcPr anchor="ctr"/>
                </a:tc>
                <a:extLst>
                  <a:ext uri="{0D108BD9-81ED-4DB2-BD59-A6C34878D82A}">
                    <a16:rowId xmlns:a16="http://schemas.microsoft.com/office/drawing/2014/main" val="3056358159"/>
                  </a:ext>
                </a:extLst>
              </a:tr>
              <a:tr h="189563">
                <a:tc>
                  <a:txBody>
                    <a:bodyPr/>
                    <a:lstStyle/>
                    <a:p>
                      <a:pPr algn="ctr"/>
                      <a:r>
                        <a:rPr lang="en-US" dirty="0">
                          <a:solidFill>
                            <a:schemeClr val="tx1"/>
                          </a:solidFill>
                          <a:effectLst/>
                        </a:rPr>
                        <a:t>ten-crazy-cool-</a:t>
                      </a:r>
                      <a:r>
                        <a:rPr lang="en-US" dirty="0" err="1">
                          <a:solidFill>
                            <a:schemeClr val="tx1"/>
                          </a:solidFill>
                          <a:effectLst/>
                        </a:rPr>
                        <a:t>tshirts</a:t>
                      </a:r>
                      <a:r>
                        <a:rPr lang="en-US" dirty="0">
                          <a:solidFill>
                            <a:schemeClr val="tx1"/>
                          </a:solidFill>
                          <a:effectLst/>
                        </a:rPr>
                        <a:t>-facts</a:t>
                      </a:r>
                    </a:p>
                  </a:txBody>
                  <a:tcPr anchor="ctr"/>
                </a:tc>
                <a:tc>
                  <a:txBody>
                    <a:bodyPr/>
                    <a:lstStyle/>
                    <a:p>
                      <a:pPr algn="ctr"/>
                      <a:r>
                        <a:rPr lang="en-US" dirty="0" err="1">
                          <a:solidFill>
                            <a:schemeClr val="tx1"/>
                          </a:solidFill>
                          <a:effectLst/>
                        </a:rPr>
                        <a:t>buzzfeed</a:t>
                      </a:r>
                      <a:endParaRPr lang="en-US" dirty="0">
                        <a:solidFill>
                          <a:schemeClr val="tx1"/>
                        </a:solidFill>
                        <a:effectLst/>
                      </a:endParaRPr>
                    </a:p>
                  </a:txBody>
                  <a:tcPr anchor="ctr"/>
                </a:tc>
                <a:tc>
                  <a:txBody>
                    <a:bodyPr/>
                    <a:lstStyle/>
                    <a:p>
                      <a:pPr algn="ctr"/>
                      <a:r>
                        <a:rPr lang="en-US" dirty="0">
                          <a:solidFill>
                            <a:srgbClr val="FF0000"/>
                          </a:solidFill>
                          <a:effectLst/>
                        </a:rPr>
                        <a:t>Discontinue</a:t>
                      </a:r>
                    </a:p>
                  </a:txBody>
                  <a:tcPr anchor="ctr"/>
                </a:tc>
                <a:extLst>
                  <a:ext uri="{0D108BD9-81ED-4DB2-BD59-A6C34878D82A}">
                    <a16:rowId xmlns:a16="http://schemas.microsoft.com/office/drawing/2014/main" val="1584597579"/>
                  </a:ext>
                </a:extLst>
              </a:tr>
              <a:tr h="189563">
                <a:tc>
                  <a:txBody>
                    <a:bodyPr/>
                    <a:lstStyle/>
                    <a:p>
                      <a:pPr algn="ctr"/>
                      <a:r>
                        <a:rPr lang="en-US" dirty="0" err="1">
                          <a:solidFill>
                            <a:schemeClr val="tx1"/>
                          </a:solidFill>
                          <a:effectLst/>
                        </a:rPr>
                        <a:t>retargetting</a:t>
                      </a:r>
                      <a:r>
                        <a:rPr lang="en-US" dirty="0">
                          <a:solidFill>
                            <a:schemeClr val="tx1"/>
                          </a:solidFill>
                          <a:effectLst/>
                        </a:rPr>
                        <a:t>-campaign</a:t>
                      </a:r>
                    </a:p>
                  </a:txBody>
                  <a:tcPr anchor="ctr"/>
                </a:tc>
                <a:tc>
                  <a:txBody>
                    <a:bodyPr/>
                    <a:lstStyle/>
                    <a:p>
                      <a:pPr algn="ctr"/>
                      <a:r>
                        <a:rPr lang="en-US" dirty="0">
                          <a:solidFill>
                            <a:schemeClr val="tx1"/>
                          </a:solidFill>
                          <a:effectLst/>
                        </a:rPr>
                        <a:t>email</a:t>
                      </a:r>
                    </a:p>
                  </a:txBody>
                  <a:tcPr anchor="ctr"/>
                </a:tc>
                <a:tc>
                  <a:txBody>
                    <a:bodyPr/>
                    <a:lstStyle/>
                    <a:p>
                      <a:pPr algn="ctr"/>
                      <a:r>
                        <a:rPr lang="en-US" dirty="0">
                          <a:solidFill>
                            <a:srgbClr val="FF0000"/>
                          </a:solidFill>
                          <a:effectLst/>
                        </a:rPr>
                        <a:t>Discontinue</a:t>
                      </a:r>
                    </a:p>
                  </a:txBody>
                  <a:tcPr anchor="ctr"/>
                </a:tc>
                <a:extLst>
                  <a:ext uri="{0D108BD9-81ED-4DB2-BD59-A6C34878D82A}">
                    <a16:rowId xmlns:a16="http://schemas.microsoft.com/office/drawing/2014/main" val="257895606"/>
                  </a:ext>
                </a:extLst>
              </a:tr>
              <a:tr h="189563">
                <a:tc>
                  <a:txBody>
                    <a:bodyPr/>
                    <a:lstStyle/>
                    <a:p>
                      <a:pPr algn="ctr"/>
                      <a:r>
                        <a:rPr lang="en-US" dirty="0" err="1">
                          <a:solidFill>
                            <a:schemeClr val="tx1"/>
                          </a:solidFill>
                          <a:effectLst/>
                        </a:rPr>
                        <a:t>retargetting</a:t>
                      </a:r>
                      <a:r>
                        <a:rPr lang="en-US" dirty="0">
                          <a:solidFill>
                            <a:schemeClr val="tx1"/>
                          </a:solidFill>
                          <a:effectLst/>
                        </a:rPr>
                        <a:t>-ad</a:t>
                      </a:r>
                    </a:p>
                  </a:txBody>
                  <a:tcPr anchor="ctr"/>
                </a:tc>
                <a:tc>
                  <a:txBody>
                    <a:bodyPr/>
                    <a:lstStyle/>
                    <a:p>
                      <a:pPr algn="ctr"/>
                      <a:r>
                        <a:rPr lang="en-US" dirty="0" err="1">
                          <a:solidFill>
                            <a:schemeClr val="tx1"/>
                          </a:solidFill>
                          <a:effectLst/>
                        </a:rPr>
                        <a:t>facebook</a:t>
                      </a:r>
                      <a:endParaRPr lang="en-US" dirty="0">
                        <a:solidFill>
                          <a:schemeClr val="tx1"/>
                        </a:solidFill>
                        <a:effectLst/>
                      </a:endParaRPr>
                    </a:p>
                  </a:txBody>
                  <a:tcPr anchor="ctr"/>
                </a:tc>
                <a:tc>
                  <a:txBody>
                    <a:bodyPr/>
                    <a:lstStyle/>
                    <a:p>
                      <a:pPr algn="ctr"/>
                      <a:r>
                        <a:rPr lang="en-US" dirty="0">
                          <a:solidFill>
                            <a:srgbClr val="00B050"/>
                          </a:solidFill>
                          <a:effectLst/>
                        </a:rPr>
                        <a:t>Keep – drives final sales</a:t>
                      </a:r>
                    </a:p>
                  </a:txBody>
                  <a:tcPr anchor="ctr"/>
                </a:tc>
                <a:extLst>
                  <a:ext uri="{0D108BD9-81ED-4DB2-BD59-A6C34878D82A}">
                    <a16:rowId xmlns:a16="http://schemas.microsoft.com/office/drawing/2014/main" val="3831770413"/>
                  </a:ext>
                </a:extLst>
              </a:tr>
              <a:tr h="189563">
                <a:tc>
                  <a:txBody>
                    <a:bodyPr/>
                    <a:lstStyle/>
                    <a:p>
                      <a:pPr algn="ctr"/>
                      <a:r>
                        <a:rPr lang="en-US" dirty="0">
                          <a:solidFill>
                            <a:schemeClr val="tx1"/>
                          </a:solidFill>
                          <a:effectLst/>
                        </a:rPr>
                        <a:t>interview-with-cool-</a:t>
                      </a:r>
                      <a:r>
                        <a:rPr lang="en-US" dirty="0" err="1">
                          <a:solidFill>
                            <a:schemeClr val="tx1"/>
                          </a:solidFill>
                          <a:effectLst/>
                        </a:rPr>
                        <a:t>tshirts</a:t>
                      </a:r>
                      <a:r>
                        <a:rPr lang="en-US" dirty="0">
                          <a:solidFill>
                            <a:schemeClr val="tx1"/>
                          </a:solidFill>
                          <a:effectLst/>
                        </a:rPr>
                        <a:t>-founder</a:t>
                      </a:r>
                    </a:p>
                  </a:txBody>
                  <a:tcPr anchor="ctr"/>
                </a:tc>
                <a:tc>
                  <a:txBody>
                    <a:bodyPr/>
                    <a:lstStyle/>
                    <a:p>
                      <a:pPr algn="ctr"/>
                      <a:r>
                        <a:rPr lang="en-US" dirty="0">
                          <a:solidFill>
                            <a:schemeClr val="tx1"/>
                          </a:solidFill>
                          <a:effectLst/>
                        </a:rPr>
                        <a:t>medium</a:t>
                      </a:r>
                    </a:p>
                  </a:txBody>
                  <a:tcPr anchor="ctr"/>
                </a:tc>
                <a:tc>
                  <a:txBody>
                    <a:bodyPr/>
                    <a:lstStyle/>
                    <a:p>
                      <a:pPr algn="ctr"/>
                      <a:r>
                        <a:rPr lang="en-US" dirty="0">
                          <a:solidFill>
                            <a:srgbClr val="00B050"/>
                          </a:solidFill>
                          <a:effectLst/>
                        </a:rPr>
                        <a:t>Keep – drives most exposure</a:t>
                      </a:r>
                    </a:p>
                  </a:txBody>
                  <a:tcPr anchor="ctr"/>
                </a:tc>
                <a:extLst>
                  <a:ext uri="{0D108BD9-81ED-4DB2-BD59-A6C34878D82A}">
                    <a16:rowId xmlns:a16="http://schemas.microsoft.com/office/drawing/2014/main" val="3299122757"/>
                  </a:ext>
                </a:extLst>
              </a:tr>
              <a:tr h="189563">
                <a:tc>
                  <a:txBody>
                    <a:bodyPr/>
                    <a:lstStyle/>
                    <a:p>
                      <a:pPr algn="ctr"/>
                      <a:r>
                        <a:rPr lang="en-US">
                          <a:solidFill>
                            <a:schemeClr val="tx1"/>
                          </a:solidFill>
                          <a:effectLst/>
                        </a:rPr>
                        <a:t>paid-search</a:t>
                      </a:r>
                    </a:p>
                  </a:txBody>
                  <a:tcPr anchor="ctr"/>
                </a:tc>
                <a:tc>
                  <a:txBody>
                    <a:bodyPr/>
                    <a:lstStyle/>
                    <a:p>
                      <a:pPr algn="ctr"/>
                      <a:r>
                        <a:rPr lang="en-US" dirty="0">
                          <a:solidFill>
                            <a:schemeClr val="tx1"/>
                          </a:solidFill>
                          <a:effectLst/>
                        </a:rPr>
                        <a:t>google</a:t>
                      </a:r>
                    </a:p>
                  </a:txBody>
                  <a:tcPr anchor="ctr"/>
                </a:tc>
                <a:tc>
                  <a:txBody>
                    <a:bodyPr/>
                    <a:lstStyle/>
                    <a:p>
                      <a:pPr algn="ctr"/>
                      <a:r>
                        <a:rPr lang="en-US" dirty="0">
                          <a:solidFill>
                            <a:srgbClr val="FF0000"/>
                          </a:solidFill>
                          <a:effectLst/>
                        </a:rPr>
                        <a:t>Discontinue</a:t>
                      </a:r>
                    </a:p>
                  </a:txBody>
                  <a:tcPr anchor="ctr"/>
                </a:tc>
                <a:extLst>
                  <a:ext uri="{0D108BD9-81ED-4DB2-BD59-A6C34878D82A}">
                    <a16:rowId xmlns:a16="http://schemas.microsoft.com/office/drawing/2014/main" val="1167864299"/>
                  </a:ext>
                </a:extLst>
              </a:tr>
              <a:tr h="189563">
                <a:tc>
                  <a:txBody>
                    <a:bodyPr/>
                    <a:lstStyle/>
                    <a:p>
                      <a:pPr algn="ctr"/>
                      <a:r>
                        <a:rPr lang="en-US">
                          <a:solidFill>
                            <a:schemeClr val="tx1"/>
                          </a:solidFill>
                          <a:effectLst/>
                        </a:rPr>
                        <a:t>cool-tshirts-search</a:t>
                      </a:r>
                    </a:p>
                  </a:txBody>
                  <a:tcPr anchor="ctr"/>
                </a:tc>
                <a:tc>
                  <a:txBody>
                    <a:bodyPr/>
                    <a:lstStyle/>
                    <a:p>
                      <a:pPr algn="ctr"/>
                      <a:r>
                        <a:rPr lang="en-US" dirty="0">
                          <a:solidFill>
                            <a:schemeClr val="tx1"/>
                          </a:solidFill>
                          <a:effectLst/>
                        </a:rPr>
                        <a:t>google</a:t>
                      </a:r>
                    </a:p>
                  </a:txBody>
                  <a:tcPr anchor="ctr"/>
                </a:tc>
                <a:tc>
                  <a:txBody>
                    <a:bodyPr/>
                    <a:lstStyle/>
                    <a:p>
                      <a:pPr algn="ctr"/>
                      <a:r>
                        <a:rPr lang="en-US" dirty="0">
                          <a:solidFill>
                            <a:srgbClr val="FF0000"/>
                          </a:solidFill>
                          <a:effectLst/>
                        </a:rPr>
                        <a:t>Discontinue</a:t>
                      </a:r>
                    </a:p>
                  </a:txBody>
                  <a:tcPr anchor="ctr"/>
                </a:tc>
                <a:extLst>
                  <a:ext uri="{0D108BD9-81ED-4DB2-BD59-A6C34878D82A}">
                    <a16:rowId xmlns:a16="http://schemas.microsoft.com/office/drawing/2014/main" val="599304415"/>
                  </a:ext>
                </a:extLst>
              </a:tr>
            </a:tbl>
          </a:graphicData>
        </a:graphic>
      </p:graphicFrame>
      <p:sp>
        <p:nvSpPr>
          <p:cNvPr id="2" name="TextBox 1">
            <a:extLst>
              <a:ext uri="{FF2B5EF4-FFF2-40B4-BE49-F238E27FC236}">
                <a16:creationId xmlns:a16="http://schemas.microsoft.com/office/drawing/2014/main" id="{91B75592-B291-4816-85A0-46B95F9DFFB9}"/>
              </a:ext>
            </a:extLst>
          </p:cNvPr>
          <p:cNvSpPr txBox="1"/>
          <p:nvPr/>
        </p:nvSpPr>
        <p:spPr>
          <a:xfrm>
            <a:off x="361506" y="1073519"/>
            <a:ext cx="8144541" cy="523220"/>
          </a:xfrm>
          <a:prstGeom prst="rect">
            <a:avLst/>
          </a:prstGeom>
          <a:noFill/>
        </p:spPr>
        <p:txBody>
          <a:bodyPr wrap="square" rtlCol="0">
            <a:spAutoFit/>
          </a:bodyPr>
          <a:lstStyle/>
          <a:p>
            <a:r>
              <a:rPr lang="en-US" dirty="0">
                <a:latin typeface="Roboto" pitchFamily="2" charset="0"/>
                <a:ea typeface="Roboto" pitchFamily="2" charset="0"/>
              </a:rPr>
              <a:t>Based on analysis for optimizing the budget, shown on slide 3.a, the following recommendations are made for </a:t>
            </a:r>
            <a:r>
              <a:rPr lang="en-US" dirty="0" err="1">
                <a:latin typeface="Roboto" pitchFamily="2" charset="0"/>
                <a:ea typeface="Roboto" pitchFamily="2" charset="0"/>
              </a:rPr>
              <a:t>CoolTShirts</a:t>
            </a:r>
            <a:r>
              <a:rPr lang="en-US" dirty="0">
                <a:latin typeface="Roboto" pitchFamily="2" charset="0"/>
                <a:ea typeface="Roboto" pitchFamily="2" charset="0"/>
              </a:rPr>
              <a:t> Marketing campaigns. </a:t>
            </a:r>
          </a:p>
        </p:txBody>
      </p:sp>
    </p:spTree>
    <p:extLst>
      <p:ext uri="{BB962C8B-B14F-4D97-AF65-F5344CB8AC3E}">
        <p14:creationId xmlns:p14="http://schemas.microsoft.com/office/powerpoint/2010/main" val="178990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Background - </a:t>
            </a:r>
            <a:r>
              <a:rPr lang="en" sz="2400" dirty="0">
                <a:solidFill>
                  <a:srgbClr val="222222"/>
                </a:solidFill>
                <a:highlight>
                  <a:srgbClr val="FFFFFF"/>
                </a:highlight>
                <a:latin typeface="Roboto"/>
                <a:ea typeface="Roboto"/>
                <a:cs typeface="Roboto"/>
                <a:sym typeface="Roboto"/>
              </a:rPr>
              <a:t>Get </a:t>
            </a:r>
            <a:r>
              <a:rPr lang="en-US" sz="2400" dirty="0">
                <a:solidFill>
                  <a:srgbClr val="222222"/>
                </a:solidFill>
                <a:highlight>
                  <a:srgbClr val="FFFFFF"/>
                </a:highlight>
                <a:latin typeface="Roboto"/>
                <a:ea typeface="Roboto"/>
                <a:cs typeface="Roboto"/>
                <a:sym typeface="Roboto"/>
              </a:rPr>
              <a:t>to know</a:t>
            </a:r>
            <a:r>
              <a:rPr lang="en" sz="2400" dirty="0">
                <a:solidFill>
                  <a:srgbClr val="222222"/>
                </a:solidFill>
                <a:highlight>
                  <a:srgbClr val="FFFFFF"/>
                </a:highlight>
                <a:latin typeface="Roboto"/>
                <a:ea typeface="Roboto"/>
                <a:cs typeface="Roboto"/>
                <a:sym typeface="Roboto"/>
              </a:rPr>
              <a:t> CoolTShirts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a:t>
            </a:r>
            <a:r>
              <a:rPr lang="en-US" sz="2400" dirty="0">
                <a:solidFill>
                  <a:srgbClr val="222222"/>
                </a:solidFill>
                <a:highlight>
                  <a:srgbClr val="FFFFFF"/>
                </a:highlight>
                <a:latin typeface="Roboto"/>
                <a:ea typeface="Roboto"/>
                <a:cs typeface="Roboto"/>
                <a:sym typeface="Roboto"/>
              </a:rPr>
              <a:t>most typical </a:t>
            </a:r>
            <a:r>
              <a:rPr lang="en" sz="2400" dirty="0">
                <a:solidFill>
                  <a:srgbClr val="222222"/>
                </a:solidFill>
                <a:highlight>
                  <a:srgbClr val="FFFFFF"/>
                </a:highlight>
                <a:latin typeface="Roboto"/>
                <a:ea typeface="Roboto"/>
                <a:cs typeface="Roboto"/>
                <a:sym typeface="Roboto"/>
              </a:rPr>
              <a:t>user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How to </a:t>
            </a:r>
            <a:r>
              <a:rPr lang="en" sz="2400" dirty="0">
                <a:solidFill>
                  <a:srgbClr val="222222"/>
                </a:solidFill>
                <a:highlight>
                  <a:srgbClr val="FFFFFF"/>
                </a:highlight>
                <a:latin typeface="Roboto"/>
                <a:ea typeface="Roboto"/>
                <a:cs typeface="Roboto"/>
                <a:sym typeface="Roboto"/>
              </a:rPr>
              <a:t>optimize the 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US" sz="4800" dirty="0">
                <a:solidFill>
                  <a:schemeClr val="lt1"/>
                </a:solidFill>
                <a:latin typeface="Roboto Black"/>
                <a:ea typeface="Roboto Black"/>
                <a:cs typeface="Roboto Black"/>
                <a:sym typeface="Roboto Black"/>
              </a:rPr>
              <a:t>Background – Get to know </a:t>
            </a:r>
            <a:r>
              <a:rPr lang="en-US" sz="4800" dirty="0" err="1">
                <a:solidFill>
                  <a:schemeClr val="lt1"/>
                </a:solidFill>
                <a:latin typeface="Roboto Black"/>
                <a:ea typeface="Roboto Black"/>
                <a:cs typeface="Roboto Black"/>
                <a:sym typeface="Roboto Black"/>
              </a:rPr>
              <a:t>CoolTShirts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56626"/>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a:t>
            </a:r>
            <a:r>
              <a:rPr lang="en-US" sz="2400" b="1" dirty="0">
                <a:solidFill>
                  <a:srgbClr val="295269"/>
                </a:solidFill>
                <a:latin typeface="Roboto"/>
                <a:ea typeface="Roboto"/>
                <a:cs typeface="Roboto"/>
                <a:sym typeface="Roboto"/>
              </a:rPr>
              <a:t>a</a:t>
            </a:r>
            <a:r>
              <a:rPr lang="en" sz="2400" b="1" dirty="0">
                <a:solidFill>
                  <a:srgbClr val="295269"/>
                </a:solidFill>
                <a:latin typeface="Roboto"/>
                <a:ea typeface="Roboto"/>
                <a:cs typeface="Roboto"/>
                <a:sym typeface="Roboto"/>
              </a:rPr>
              <a:t> </a:t>
            </a:r>
            <a:r>
              <a:rPr lang="en-US" sz="2400" b="1" dirty="0">
                <a:solidFill>
                  <a:srgbClr val="295269"/>
                </a:solidFill>
                <a:latin typeface="Roboto"/>
                <a:ea typeface="Roboto"/>
                <a:cs typeface="Roboto"/>
                <a:sym typeface="Roboto"/>
              </a:rPr>
              <a:t>Number of campaigns</a:t>
            </a:r>
            <a:endParaRPr sz="2400" b="1" dirty="0">
              <a:solidFill>
                <a:srgbClr val="295269"/>
              </a:solidFill>
              <a:latin typeface="Roboto"/>
              <a:ea typeface="Roboto"/>
              <a:cs typeface="Roboto"/>
              <a:sym typeface="Roboto"/>
            </a:endParaRPr>
          </a:p>
        </p:txBody>
      </p:sp>
      <p:sp>
        <p:nvSpPr>
          <p:cNvPr id="323" name="Shape 323"/>
          <p:cNvSpPr txBox="1"/>
          <p:nvPr/>
        </p:nvSpPr>
        <p:spPr>
          <a:xfrm>
            <a:off x="177975" y="3264845"/>
            <a:ext cx="4920900" cy="135466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--1—</a:t>
            </a:r>
          </a:p>
          <a:p>
            <a:pPr lvl="0">
              <a:buClr>
                <a:schemeClr val="dk1"/>
              </a:buClr>
              <a:buSzPts val="1100"/>
            </a:pPr>
            <a:r>
              <a:rPr lang="en-US" sz="900" dirty="0">
                <a:latin typeface="Courier New"/>
                <a:ea typeface="Courier New"/>
                <a:cs typeface="Courier New"/>
                <a:sym typeface="Courier New"/>
              </a:rPr>
              <a:t>SELECT COUNT (DISTINCT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 AS 'TOTAL CAMPAIGNS'</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--2—</a:t>
            </a: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 AS 'TOTAL CAMPAIGNS'</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Before understanding which marketing strategy is working best for </a:t>
            </a:r>
            <a:r>
              <a:rPr lang="en-US" sz="1200" dirty="0" err="1">
                <a:latin typeface="Roboto"/>
                <a:ea typeface="Roboto"/>
                <a:cs typeface="Roboto"/>
                <a:sym typeface="Roboto"/>
              </a:rPr>
              <a:t>CoolTShirts</a:t>
            </a:r>
            <a:r>
              <a:rPr lang="en-US" sz="1200" dirty="0">
                <a:latin typeface="Roboto"/>
                <a:ea typeface="Roboto"/>
                <a:cs typeface="Roboto"/>
                <a:sym typeface="Roboto"/>
              </a:rPr>
              <a:t>, we first have to understand what efforts have been undertaken by the company.  See code below and results to right for the following questions:</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How many distinct campaigns have been utilized by </a:t>
            </a:r>
            <a:r>
              <a:rPr lang="en-US" sz="1200" dirty="0" err="1">
                <a:latin typeface="Roboto"/>
                <a:ea typeface="Roboto"/>
                <a:cs typeface="Roboto"/>
                <a:sym typeface="Roboto"/>
              </a:rPr>
              <a:t>CoolTshirts</a:t>
            </a:r>
            <a:r>
              <a:rPr lang="en-US" sz="1200" dirty="0">
                <a:latin typeface="Roboto"/>
                <a:ea typeface="Roboto"/>
                <a:cs typeface="Roboto"/>
                <a:sym typeface="Roboto"/>
              </a:rPr>
              <a:t>?  - Answer – 8 total campaigns</a:t>
            </a:r>
          </a:p>
          <a:p>
            <a:pPr marL="457200" lvl="0" indent="-304800"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What are the distinct campaigns?</a:t>
            </a:r>
          </a:p>
          <a:p>
            <a:pPr marL="152400" lvl="3">
              <a:lnSpc>
                <a:spcPct val="115000"/>
              </a:lnSpc>
              <a:buSzPts val="1200"/>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902525256"/>
              </p:ext>
            </p:extLst>
          </p:nvPr>
        </p:nvGraphicFramePr>
        <p:xfrm>
          <a:off x="5179100" y="407726"/>
          <a:ext cx="3786925" cy="1280100"/>
        </p:xfrm>
        <a:graphic>
          <a:graphicData uri="http://schemas.openxmlformats.org/drawingml/2006/table">
            <a:tbl>
              <a:tblPr>
                <a:tableStyleId>{306799F8-075E-4A3A-A7F6-7FBC6576F1A4}</a:tableStyleId>
              </a:tblPr>
              <a:tblGrid>
                <a:gridCol w="3786925">
                  <a:extLst>
                    <a:ext uri="{9D8B030D-6E8A-4147-A177-3AD203B41FA5}">
                      <a16:colId xmlns:a16="http://schemas.microsoft.com/office/drawing/2014/main" val="20000"/>
                    </a:ext>
                  </a:extLst>
                </a:gridCol>
              </a:tblGrid>
              <a:tr h="462521">
                <a:tc>
                  <a:txBody>
                    <a:bodyPr/>
                    <a:lstStyle/>
                    <a:p>
                      <a:pPr marL="0" lvl="0" indent="0" algn="ctr" rtl="0">
                        <a:spcBef>
                          <a:spcPts val="0"/>
                        </a:spcBef>
                        <a:spcAft>
                          <a:spcPts val="0"/>
                        </a:spcAft>
                        <a:buNone/>
                      </a:pPr>
                      <a:r>
                        <a:rPr lang="en" sz="2400" dirty="0">
                          <a:solidFill>
                            <a:schemeClr val="tx1"/>
                          </a:solidFill>
                        </a:rPr>
                        <a:t>-1- TOTAL CAMPAIGNS</a:t>
                      </a:r>
                      <a:endParaRPr sz="2400" b="1" dirty="0">
                        <a:solidFill>
                          <a:schemeClr val="tx1"/>
                        </a:solidFill>
                      </a:endParaRPr>
                    </a:p>
                  </a:txBody>
                  <a:tcPr marL="91425" marR="91425" marT="91425" marB="91425"/>
                </a:tc>
                <a:extLst>
                  <a:ext uri="{0D108BD9-81ED-4DB2-BD59-A6C34878D82A}">
                    <a16:rowId xmlns:a16="http://schemas.microsoft.com/office/drawing/2014/main" val="10000"/>
                  </a:ext>
                </a:extLst>
              </a:tr>
              <a:tr h="531304">
                <a:tc>
                  <a:txBody>
                    <a:bodyPr/>
                    <a:lstStyle/>
                    <a:p>
                      <a:pPr marL="0" lvl="0" indent="0" algn="ctr" rtl="0">
                        <a:spcBef>
                          <a:spcPts val="0"/>
                        </a:spcBef>
                        <a:spcAft>
                          <a:spcPts val="0"/>
                        </a:spcAft>
                        <a:buNone/>
                      </a:pPr>
                      <a:r>
                        <a:rPr lang="en-US" sz="3600" dirty="0">
                          <a:solidFill>
                            <a:schemeClr val="tx1"/>
                          </a:solidFill>
                        </a:rPr>
                        <a:t>8</a:t>
                      </a:r>
                      <a:endParaRPr sz="3600" dirty="0">
                        <a:solidFill>
                          <a:schemeClr val="tx1"/>
                        </a:solidFill>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4" name="Table 3">
            <a:extLst>
              <a:ext uri="{FF2B5EF4-FFF2-40B4-BE49-F238E27FC236}">
                <a16:creationId xmlns:a16="http://schemas.microsoft.com/office/drawing/2014/main" id="{7A3117A5-3A03-46DA-A027-15D22F700F9B}"/>
              </a:ext>
            </a:extLst>
          </p:cNvPr>
          <p:cNvGraphicFramePr>
            <a:graphicFrameLocks noGrp="1"/>
          </p:cNvGraphicFramePr>
          <p:nvPr>
            <p:extLst>
              <p:ext uri="{D42A27DB-BD31-4B8C-83A1-F6EECF244321}">
                <p14:modId xmlns:p14="http://schemas.microsoft.com/office/powerpoint/2010/main" val="2486983760"/>
              </p:ext>
            </p:extLst>
          </p:nvPr>
        </p:nvGraphicFramePr>
        <p:xfrm>
          <a:off x="5181855" y="1769882"/>
          <a:ext cx="3786926" cy="3169847"/>
        </p:xfrm>
        <a:graphic>
          <a:graphicData uri="http://schemas.openxmlformats.org/drawingml/2006/table">
            <a:tbl>
              <a:tblPr>
                <a:tableStyleId>{306799F8-075E-4A3A-A7F6-7FBC6576F1A4}</a:tableStyleId>
              </a:tblPr>
              <a:tblGrid>
                <a:gridCol w="3786926">
                  <a:extLst>
                    <a:ext uri="{9D8B030D-6E8A-4147-A177-3AD203B41FA5}">
                      <a16:colId xmlns:a16="http://schemas.microsoft.com/office/drawing/2014/main" val="3750314591"/>
                    </a:ext>
                  </a:extLst>
                </a:gridCol>
              </a:tblGrid>
              <a:tr h="437290">
                <a:tc>
                  <a:txBody>
                    <a:bodyPr/>
                    <a:lstStyle/>
                    <a:p>
                      <a:pPr marL="0" lvl="0" indent="0" algn="ctr" rtl="0">
                        <a:spcBef>
                          <a:spcPts val="0"/>
                        </a:spcBef>
                        <a:spcAft>
                          <a:spcPts val="0"/>
                        </a:spcAft>
                        <a:buNone/>
                      </a:pPr>
                      <a:r>
                        <a:rPr lang="en" sz="2400" dirty="0">
                          <a:solidFill>
                            <a:schemeClr val="tx1"/>
                          </a:solidFill>
                        </a:rPr>
                        <a:t>-2- TOTAL CAMPAIGNS</a:t>
                      </a:r>
                      <a:endParaRPr sz="2400" b="1" dirty="0">
                        <a:solidFill>
                          <a:schemeClr val="tx1"/>
                        </a:solidFill>
                      </a:endParaRPr>
                    </a:p>
                  </a:txBody>
                  <a:tcPr marL="91425" marR="91425" marT="91425" marB="91425"/>
                </a:tc>
                <a:extLst>
                  <a:ext uri="{0D108BD9-81ED-4DB2-BD59-A6C34878D82A}">
                    <a16:rowId xmlns:a16="http://schemas.microsoft.com/office/drawing/2014/main" val="2978307103"/>
                  </a:ext>
                </a:extLst>
              </a:tr>
              <a:tr h="0">
                <a:tc>
                  <a:txBody>
                    <a:bodyPr/>
                    <a:lstStyle/>
                    <a:p>
                      <a:pPr algn="ctr"/>
                      <a:r>
                        <a:rPr lang="en-US" dirty="0">
                          <a:solidFill>
                            <a:schemeClr val="tx1"/>
                          </a:solidFill>
                          <a:effectLst/>
                        </a:rPr>
                        <a:t>getting-to-know-cool-</a:t>
                      </a:r>
                      <a:r>
                        <a:rPr lang="en-US" dirty="0" err="1">
                          <a:solidFill>
                            <a:schemeClr val="tx1"/>
                          </a:solidFill>
                          <a:effectLst/>
                        </a:rPr>
                        <a:t>tshirts</a:t>
                      </a:r>
                      <a:endParaRPr lang="en-US" dirty="0">
                        <a:solidFill>
                          <a:schemeClr val="tx1"/>
                        </a:solidFill>
                        <a:effectLst/>
                      </a:endParaRPr>
                    </a:p>
                  </a:txBody>
                  <a:tcPr anchor="ctr"/>
                </a:tc>
                <a:extLst>
                  <a:ext uri="{0D108BD9-81ED-4DB2-BD59-A6C34878D82A}">
                    <a16:rowId xmlns:a16="http://schemas.microsoft.com/office/drawing/2014/main" val="441508414"/>
                  </a:ext>
                </a:extLst>
              </a:tr>
              <a:tr h="426697">
                <a:tc>
                  <a:txBody>
                    <a:bodyPr/>
                    <a:lstStyle/>
                    <a:p>
                      <a:pPr algn="ctr"/>
                      <a:r>
                        <a:rPr lang="en-US" dirty="0">
                          <a:solidFill>
                            <a:schemeClr val="tx1"/>
                          </a:solidFill>
                          <a:effectLst/>
                        </a:rPr>
                        <a:t>weekly-newsletter</a:t>
                      </a:r>
                    </a:p>
                  </a:txBody>
                  <a:tcPr anchor="ctr"/>
                </a:tc>
                <a:extLst>
                  <a:ext uri="{0D108BD9-81ED-4DB2-BD59-A6C34878D82A}">
                    <a16:rowId xmlns:a16="http://schemas.microsoft.com/office/drawing/2014/main" val="218621275"/>
                  </a:ext>
                </a:extLst>
              </a:tr>
              <a:tr h="365740">
                <a:tc>
                  <a:txBody>
                    <a:bodyPr/>
                    <a:lstStyle/>
                    <a:p>
                      <a:pPr algn="ctr"/>
                      <a:r>
                        <a:rPr lang="en-US">
                          <a:solidFill>
                            <a:schemeClr val="tx1"/>
                          </a:solidFill>
                          <a:effectLst/>
                        </a:rPr>
                        <a:t>ten-crazy-cool-tshirts-facts</a:t>
                      </a:r>
                    </a:p>
                  </a:txBody>
                  <a:tcPr anchor="ctr"/>
                </a:tc>
                <a:extLst>
                  <a:ext uri="{0D108BD9-81ED-4DB2-BD59-A6C34878D82A}">
                    <a16:rowId xmlns:a16="http://schemas.microsoft.com/office/drawing/2014/main" val="3769303463"/>
                  </a:ext>
                </a:extLst>
              </a:tr>
              <a:tr h="304783">
                <a:tc>
                  <a:txBody>
                    <a:bodyPr/>
                    <a:lstStyle/>
                    <a:p>
                      <a:pPr algn="ctr"/>
                      <a:r>
                        <a:rPr lang="en-US" dirty="0" err="1">
                          <a:solidFill>
                            <a:schemeClr val="tx1"/>
                          </a:solidFill>
                          <a:effectLst/>
                        </a:rPr>
                        <a:t>retargetting</a:t>
                      </a:r>
                      <a:r>
                        <a:rPr lang="en-US" dirty="0">
                          <a:solidFill>
                            <a:schemeClr val="tx1"/>
                          </a:solidFill>
                          <a:effectLst/>
                        </a:rPr>
                        <a:t>-campaign</a:t>
                      </a:r>
                    </a:p>
                  </a:txBody>
                  <a:tcPr anchor="ctr"/>
                </a:tc>
                <a:extLst>
                  <a:ext uri="{0D108BD9-81ED-4DB2-BD59-A6C34878D82A}">
                    <a16:rowId xmlns:a16="http://schemas.microsoft.com/office/drawing/2014/main" val="3064005941"/>
                  </a:ext>
                </a:extLst>
              </a:tr>
              <a:tr h="243827">
                <a:tc>
                  <a:txBody>
                    <a:bodyPr/>
                    <a:lstStyle/>
                    <a:p>
                      <a:pPr algn="ctr"/>
                      <a:r>
                        <a:rPr lang="en-US">
                          <a:solidFill>
                            <a:schemeClr val="tx1"/>
                          </a:solidFill>
                          <a:effectLst/>
                        </a:rPr>
                        <a:t>retargetting-ad</a:t>
                      </a:r>
                    </a:p>
                  </a:txBody>
                  <a:tcPr anchor="ctr"/>
                </a:tc>
                <a:extLst>
                  <a:ext uri="{0D108BD9-81ED-4DB2-BD59-A6C34878D82A}">
                    <a16:rowId xmlns:a16="http://schemas.microsoft.com/office/drawing/2014/main" val="2244750216"/>
                  </a:ext>
                </a:extLst>
              </a:tr>
              <a:tr h="0">
                <a:tc>
                  <a:txBody>
                    <a:bodyPr/>
                    <a:lstStyle/>
                    <a:p>
                      <a:pPr algn="ctr"/>
                      <a:r>
                        <a:rPr lang="en-US">
                          <a:solidFill>
                            <a:schemeClr val="tx1"/>
                          </a:solidFill>
                          <a:effectLst/>
                        </a:rPr>
                        <a:t>interview-with-cool-tshirts-founder</a:t>
                      </a:r>
                    </a:p>
                  </a:txBody>
                  <a:tcPr anchor="ctr"/>
                </a:tc>
                <a:extLst>
                  <a:ext uri="{0D108BD9-81ED-4DB2-BD59-A6C34878D82A}">
                    <a16:rowId xmlns:a16="http://schemas.microsoft.com/office/drawing/2014/main" val="2564834706"/>
                  </a:ext>
                </a:extLst>
              </a:tr>
              <a:tr h="0">
                <a:tc>
                  <a:txBody>
                    <a:bodyPr/>
                    <a:lstStyle/>
                    <a:p>
                      <a:pPr algn="ctr"/>
                      <a:r>
                        <a:rPr lang="en-US">
                          <a:solidFill>
                            <a:schemeClr val="tx1"/>
                          </a:solidFill>
                          <a:effectLst/>
                        </a:rPr>
                        <a:t>paid-search</a:t>
                      </a:r>
                    </a:p>
                  </a:txBody>
                  <a:tcPr anchor="ctr"/>
                </a:tc>
                <a:extLst>
                  <a:ext uri="{0D108BD9-81ED-4DB2-BD59-A6C34878D82A}">
                    <a16:rowId xmlns:a16="http://schemas.microsoft.com/office/drawing/2014/main" val="3740059867"/>
                  </a:ext>
                </a:extLst>
              </a:tr>
              <a:tr h="0">
                <a:tc>
                  <a:txBody>
                    <a:bodyPr/>
                    <a:lstStyle/>
                    <a:p>
                      <a:pPr algn="ctr"/>
                      <a:r>
                        <a:rPr lang="en-US" dirty="0">
                          <a:solidFill>
                            <a:schemeClr val="tx1"/>
                          </a:solidFill>
                          <a:effectLst/>
                        </a:rPr>
                        <a:t>cool-</a:t>
                      </a:r>
                      <a:r>
                        <a:rPr lang="en-US" dirty="0" err="1">
                          <a:solidFill>
                            <a:schemeClr val="tx1"/>
                          </a:solidFill>
                          <a:effectLst/>
                        </a:rPr>
                        <a:t>tshirts</a:t>
                      </a:r>
                      <a:r>
                        <a:rPr lang="en-US" dirty="0">
                          <a:solidFill>
                            <a:schemeClr val="tx1"/>
                          </a:solidFill>
                          <a:effectLst/>
                        </a:rPr>
                        <a:t>-search</a:t>
                      </a:r>
                    </a:p>
                  </a:txBody>
                  <a:tcPr anchor="ctr"/>
                </a:tc>
                <a:extLst>
                  <a:ext uri="{0D108BD9-81ED-4DB2-BD59-A6C34878D82A}">
                    <a16:rowId xmlns:a16="http://schemas.microsoft.com/office/drawing/2014/main" val="155066576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56626"/>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a:t>
            </a:r>
            <a:r>
              <a:rPr lang="en-US" sz="2400" b="1" dirty="0">
                <a:solidFill>
                  <a:srgbClr val="295269"/>
                </a:solidFill>
                <a:latin typeface="Roboto"/>
                <a:ea typeface="Roboto"/>
                <a:cs typeface="Roboto"/>
                <a:sym typeface="Roboto"/>
              </a:rPr>
              <a:t>a</a:t>
            </a:r>
            <a:r>
              <a:rPr lang="en" sz="2400" b="1" dirty="0">
                <a:solidFill>
                  <a:srgbClr val="295269"/>
                </a:solidFill>
                <a:latin typeface="Roboto"/>
                <a:ea typeface="Roboto"/>
                <a:cs typeface="Roboto"/>
                <a:sym typeface="Roboto"/>
              </a:rPr>
              <a:t> </a:t>
            </a:r>
            <a:r>
              <a:rPr lang="en-US" sz="2400" b="1" dirty="0">
                <a:solidFill>
                  <a:srgbClr val="295269"/>
                </a:solidFill>
                <a:latin typeface="Roboto"/>
                <a:ea typeface="Roboto"/>
                <a:cs typeface="Roboto"/>
                <a:sym typeface="Roboto"/>
              </a:rPr>
              <a:t>Number of sources</a:t>
            </a:r>
            <a:endParaRPr sz="2400" b="1" dirty="0">
              <a:solidFill>
                <a:srgbClr val="295269"/>
              </a:solidFill>
              <a:latin typeface="Roboto"/>
              <a:ea typeface="Roboto"/>
              <a:cs typeface="Roboto"/>
              <a:sym typeface="Roboto"/>
            </a:endParaRPr>
          </a:p>
        </p:txBody>
      </p:sp>
      <p:sp>
        <p:nvSpPr>
          <p:cNvPr id="323" name="Shape 323"/>
          <p:cNvSpPr txBox="1"/>
          <p:nvPr/>
        </p:nvSpPr>
        <p:spPr>
          <a:xfrm>
            <a:off x="177975" y="3264845"/>
            <a:ext cx="4920900" cy="135466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--1—</a:t>
            </a:r>
          </a:p>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utm_source</a:t>
            </a:r>
            <a:r>
              <a:rPr lang="en-US" sz="900" dirty="0">
                <a:latin typeface="Courier New"/>
                <a:ea typeface="Courier New"/>
                <a:cs typeface="Courier New"/>
                <a:sym typeface="Courier New"/>
              </a:rPr>
              <a:t>) AS 'TOTAL SOURCES'</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--2—</a:t>
            </a:r>
          </a:p>
          <a:p>
            <a:pPr>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utm_source</a:t>
            </a:r>
            <a:r>
              <a:rPr lang="en-US" sz="900" dirty="0">
                <a:latin typeface="Courier New"/>
                <a:ea typeface="Courier New"/>
                <a:cs typeface="Courier New"/>
                <a:sym typeface="Courier New"/>
              </a:rPr>
              <a:t> AS 'TOTAL SOURCES'</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Before understanding which marketing strategy is working best for </a:t>
            </a:r>
            <a:r>
              <a:rPr lang="en-US" sz="1200" dirty="0" err="1">
                <a:latin typeface="Roboto"/>
                <a:ea typeface="Roboto"/>
                <a:cs typeface="Roboto"/>
                <a:sym typeface="Roboto"/>
              </a:rPr>
              <a:t>CoolTShirts</a:t>
            </a:r>
            <a:r>
              <a:rPr lang="en-US" sz="1200" dirty="0">
                <a:latin typeface="Roboto"/>
                <a:ea typeface="Roboto"/>
                <a:cs typeface="Roboto"/>
                <a:sym typeface="Roboto"/>
              </a:rPr>
              <a:t>, we first have to understand what efforts have been undertaken by the company.  See code below and results to right for the following questions:</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How many distinct sources have been utilized by </a:t>
            </a:r>
            <a:r>
              <a:rPr lang="en-US" sz="1200" dirty="0" err="1">
                <a:latin typeface="Roboto"/>
                <a:ea typeface="Roboto"/>
                <a:cs typeface="Roboto"/>
                <a:sym typeface="Roboto"/>
              </a:rPr>
              <a:t>CoolTshirts</a:t>
            </a:r>
            <a:r>
              <a:rPr lang="en-US" sz="1200" dirty="0">
                <a:latin typeface="Roboto"/>
                <a:ea typeface="Roboto"/>
                <a:cs typeface="Roboto"/>
                <a:sym typeface="Roboto"/>
              </a:rPr>
              <a:t>?  - Answer – 6 total sources</a:t>
            </a:r>
          </a:p>
          <a:p>
            <a:pPr marL="457200" lvl="0" indent="-304800"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What are the distinct sources?</a:t>
            </a:r>
          </a:p>
          <a:p>
            <a:pPr marL="152400" lvl="3">
              <a:lnSpc>
                <a:spcPct val="115000"/>
              </a:lnSpc>
              <a:buSzPts val="1200"/>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198284903"/>
              </p:ext>
            </p:extLst>
          </p:nvPr>
        </p:nvGraphicFramePr>
        <p:xfrm>
          <a:off x="5179100" y="407726"/>
          <a:ext cx="3786925" cy="1018954"/>
        </p:xfrm>
        <a:graphic>
          <a:graphicData uri="http://schemas.openxmlformats.org/drawingml/2006/table">
            <a:tbl>
              <a:tblPr>
                <a:tableStyleId>{306799F8-075E-4A3A-A7F6-7FBC6576F1A4}</a:tableStyleId>
              </a:tblPr>
              <a:tblGrid>
                <a:gridCol w="3786925">
                  <a:extLst>
                    <a:ext uri="{9D8B030D-6E8A-4147-A177-3AD203B41FA5}">
                      <a16:colId xmlns:a16="http://schemas.microsoft.com/office/drawing/2014/main" val="20000"/>
                    </a:ext>
                  </a:extLst>
                </a:gridCol>
              </a:tblGrid>
              <a:tr h="462521">
                <a:tc>
                  <a:txBody>
                    <a:bodyPr/>
                    <a:lstStyle/>
                    <a:p>
                      <a:pPr marL="0" lvl="0" indent="0" algn="ctr" rtl="0">
                        <a:spcBef>
                          <a:spcPts val="0"/>
                        </a:spcBef>
                        <a:spcAft>
                          <a:spcPts val="0"/>
                        </a:spcAft>
                        <a:buNone/>
                      </a:pPr>
                      <a:r>
                        <a:rPr lang="en" sz="2000" dirty="0">
                          <a:solidFill>
                            <a:schemeClr val="tx1"/>
                          </a:solidFill>
                        </a:rPr>
                        <a:t>-1- TOTAL </a:t>
                      </a:r>
                      <a:r>
                        <a:rPr lang="en-US" sz="2000" dirty="0">
                          <a:solidFill>
                            <a:schemeClr val="tx1"/>
                          </a:solidFill>
                        </a:rPr>
                        <a:t>SOURCES</a:t>
                      </a:r>
                      <a:endParaRPr sz="2000" b="1" dirty="0">
                        <a:solidFill>
                          <a:schemeClr val="tx1"/>
                        </a:solidFill>
                      </a:endParaRPr>
                    </a:p>
                  </a:txBody>
                  <a:tcPr marL="91425" marR="91425" marT="91425" marB="91425"/>
                </a:tc>
                <a:extLst>
                  <a:ext uri="{0D108BD9-81ED-4DB2-BD59-A6C34878D82A}">
                    <a16:rowId xmlns:a16="http://schemas.microsoft.com/office/drawing/2014/main" val="10000"/>
                  </a:ext>
                </a:extLst>
              </a:tr>
              <a:tr h="531304">
                <a:tc>
                  <a:txBody>
                    <a:bodyPr/>
                    <a:lstStyle/>
                    <a:p>
                      <a:pPr marL="0" lvl="0" indent="0" algn="ctr" rtl="0">
                        <a:spcBef>
                          <a:spcPts val="0"/>
                        </a:spcBef>
                        <a:spcAft>
                          <a:spcPts val="0"/>
                        </a:spcAft>
                        <a:buNone/>
                      </a:pPr>
                      <a:r>
                        <a:rPr lang="en-US" sz="1400" dirty="0">
                          <a:solidFill>
                            <a:schemeClr val="tx1"/>
                          </a:solidFill>
                        </a:rPr>
                        <a:t>6</a:t>
                      </a:r>
                      <a:endParaRPr sz="1400" dirty="0">
                        <a:solidFill>
                          <a:schemeClr val="tx1"/>
                        </a:solidFill>
                      </a:endParaRPr>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4" name="Table 3">
            <a:extLst>
              <a:ext uri="{FF2B5EF4-FFF2-40B4-BE49-F238E27FC236}">
                <a16:creationId xmlns:a16="http://schemas.microsoft.com/office/drawing/2014/main" id="{7A3117A5-3A03-46DA-A027-15D22F700F9B}"/>
              </a:ext>
            </a:extLst>
          </p:cNvPr>
          <p:cNvGraphicFramePr>
            <a:graphicFrameLocks noGrp="1"/>
          </p:cNvGraphicFramePr>
          <p:nvPr>
            <p:extLst>
              <p:ext uri="{D42A27DB-BD31-4B8C-83A1-F6EECF244321}">
                <p14:modId xmlns:p14="http://schemas.microsoft.com/office/powerpoint/2010/main" val="164870497"/>
              </p:ext>
            </p:extLst>
          </p:nvPr>
        </p:nvGraphicFramePr>
        <p:xfrm>
          <a:off x="5181855" y="1769882"/>
          <a:ext cx="3786926" cy="2499287"/>
        </p:xfrm>
        <a:graphic>
          <a:graphicData uri="http://schemas.openxmlformats.org/drawingml/2006/table">
            <a:tbl>
              <a:tblPr>
                <a:tableStyleId>{306799F8-075E-4A3A-A7F6-7FBC6576F1A4}</a:tableStyleId>
              </a:tblPr>
              <a:tblGrid>
                <a:gridCol w="3786926">
                  <a:extLst>
                    <a:ext uri="{9D8B030D-6E8A-4147-A177-3AD203B41FA5}">
                      <a16:colId xmlns:a16="http://schemas.microsoft.com/office/drawing/2014/main" val="3750314591"/>
                    </a:ext>
                  </a:extLst>
                </a:gridCol>
              </a:tblGrid>
              <a:tr h="437290">
                <a:tc>
                  <a:txBody>
                    <a:bodyPr/>
                    <a:lstStyle/>
                    <a:p>
                      <a:pPr marL="0" lvl="0" indent="0" algn="ctr" rtl="0">
                        <a:spcBef>
                          <a:spcPts val="0"/>
                        </a:spcBef>
                        <a:spcAft>
                          <a:spcPts val="0"/>
                        </a:spcAft>
                        <a:buNone/>
                      </a:pPr>
                      <a:r>
                        <a:rPr lang="en" sz="2000" dirty="0">
                          <a:solidFill>
                            <a:schemeClr val="tx1"/>
                          </a:solidFill>
                        </a:rPr>
                        <a:t>-2- TOTAL </a:t>
                      </a:r>
                      <a:r>
                        <a:rPr lang="en-US" sz="2000" dirty="0">
                          <a:solidFill>
                            <a:schemeClr val="tx1"/>
                          </a:solidFill>
                        </a:rPr>
                        <a:t>SOURCES</a:t>
                      </a:r>
                      <a:endParaRPr sz="2000" b="1" dirty="0">
                        <a:solidFill>
                          <a:schemeClr val="tx1"/>
                        </a:solidFill>
                      </a:endParaRPr>
                    </a:p>
                  </a:txBody>
                  <a:tcPr marL="91425" marR="91425" marT="91425" marB="91425"/>
                </a:tc>
                <a:extLst>
                  <a:ext uri="{0D108BD9-81ED-4DB2-BD59-A6C34878D82A}">
                    <a16:rowId xmlns:a16="http://schemas.microsoft.com/office/drawing/2014/main" val="2978307103"/>
                  </a:ext>
                </a:extLst>
              </a:tr>
              <a:tr h="0">
                <a:tc>
                  <a:txBody>
                    <a:bodyPr/>
                    <a:lstStyle/>
                    <a:p>
                      <a:pPr algn="ctr"/>
                      <a:r>
                        <a:rPr lang="en-US" dirty="0" err="1">
                          <a:solidFill>
                            <a:schemeClr val="tx1"/>
                          </a:solidFill>
                          <a:effectLst/>
                        </a:rPr>
                        <a:t>nytimes</a:t>
                      </a:r>
                      <a:endParaRPr lang="en-US" dirty="0">
                        <a:solidFill>
                          <a:schemeClr val="tx1"/>
                        </a:solidFill>
                        <a:effectLst/>
                      </a:endParaRPr>
                    </a:p>
                  </a:txBody>
                  <a:tcPr anchor="ctr"/>
                </a:tc>
                <a:extLst>
                  <a:ext uri="{0D108BD9-81ED-4DB2-BD59-A6C34878D82A}">
                    <a16:rowId xmlns:a16="http://schemas.microsoft.com/office/drawing/2014/main" val="441508414"/>
                  </a:ext>
                </a:extLst>
              </a:tr>
              <a:tr h="426697">
                <a:tc>
                  <a:txBody>
                    <a:bodyPr/>
                    <a:lstStyle/>
                    <a:p>
                      <a:pPr algn="ctr"/>
                      <a:r>
                        <a:rPr lang="en-US" dirty="0">
                          <a:solidFill>
                            <a:schemeClr val="tx1"/>
                          </a:solidFill>
                          <a:effectLst/>
                        </a:rPr>
                        <a:t>email</a:t>
                      </a:r>
                    </a:p>
                  </a:txBody>
                  <a:tcPr anchor="ctr"/>
                </a:tc>
                <a:extLst>
                  <a:ext uri="{0D108BD9-81ED-4DB2-BD59-A6C34878D82A}">
                    <a16:rowId xmlns:a16="http://schemas.microsoft.com/office/drawing/2014/main" val="218621275"/>
                  </a:ext>
                </a:extLst>
              </a:tr>
              <a:tr h="365740">
                <a:tc>
                  <a:txBody>
                    <a:bodyPr/>
                    <a:lstStyle/>
                    <a:p>
                      <a:pPr algn="ctr"/>
                      <a:r>
                        <a:rPr lang="en-US">
                          <a:solidFill>
                            <a:schemeClr val="tx1"/>
                          </a:solidFill>
                          <a:effectLst/>
                        </a:rPr>
                        <a:t>buzzfeed</a:t>
                      </a:r>
                    </a:p>
                  </a:txBody>
                  <a:tcPr anchor="ctr"/>
                </a:tc>
                <a:extLst>
                  <a:ext uri="{0D108BD9-81ED-4DB2-BD59-A6C34878D82A}">
                    <a16:rowId xmlns:a16="http://schemas.microsoft.com/office/drawing/2014/main" val="3769303463"/>
                  </a:ext>
                </a:extLst>
              </a:tr>
              <a:tr h="304783">
                <a:tc>
                  <a:txBody>
                    <a:bodyPr/>
                    <a:lstStyle/>
                    <a:p>
                      <a:pPr algn="ctr"/>
                      <a:r>
                        <a:rPr lang="en-US" dirty="0" err="1">
                          <a:solidFill>
                            <a:schemeClr val="tx1"/>
                          </a:solidFill>
                          <a:effectLst/>
                        </a:rPr>
                        <a:t>facebook</a:t>
                      </a:r>
                      <a:endParaRPr lang="en-US" dirty="0">
                        <a:solidFill>
                          <a:schemeClr val="tx1"/>
                        </a:solidFill>
                        <a:effectLst/>
                      </a:endParaRPr>
                    </a:p>
                  </a:txBody>
                  <a:tcPr anchor="ctr"/>
                </a:tc>
                <a:extLst>
                  <a:ext uri="{0D108BD9-81ED-4DB2-BD59-A6C34878D82A}">
                    <a16:rowId xmlns:a16="http://schemas.microsoft.com/office/drawing/2014/main" val="3064005941"/>
                  </a:ext>
                </a:extLst>
              </a:tr>
              <a:tr h="243827">
                <a:tc>
                  <a:txBody>
                    <a:bodyPr/>
                    <a:lstStyle/>
                    <a:p>
                      <a:pPr algn="ctr"/>
                      <a:r>
                        <a:rPr lang="en-US" dirty="0">
                          <a:solidFill>
                            <a:schemeClr val="tx1"/>
                          </a:solidFill>
                          <a:effectLst/>
                        </a:rPr>
                        <a:t>medium</a:t>
                      </a:r>
                    </a:p>
                  </a:txBody>
                  <a:tcPr anchor="ctr"/>
                </a:tc>
                <a:extLst>
                  <a:ext uri="{0D108BD9-81ED-4DB2-BD59-A6C34878D82A}">
                    <a16:rowId xmlns:a16="http://schemas.microsoft.com/office/drawing/2014/main" val="2244750216"/>
                  </a:ext>
                </a:extLst>
              </a:tr>
              <a:tr h="0">
                <a:tc>
                  <a:txBody>
                    <a:bodyPr/>
                    <a:lstStyle/>
                    <a:p>
                      <a:pPr algn="ctr"/>
                      <a:r>
                        <a:rPr lang="en-US" dirty="0">
                          <a:solidFill>
                            <a:schemeClr val="tx1"/>
                          </a:solidFill>
                          <a:effectLst/>
                        </a:rPr>
                        <a:t>google</a:t>
                      </a:r>
                    </a:p>
                  </a:txBody>
                  <a:tcPr anchor="ctr"/>
                </a:tc>
                <a:extLst>
                  <a:ext uri="{0D108BD9-81ED-4DB2-BD59-A6C34878D82A}">
                    <a16:rowId xmlns:a16="http://schemas.microsoft.com/office/drawing/2014/main" val="2564834706"/>
                  </a:ext>
                </a:extLst>
              </a:tr>
            </a:tbl>
          </a:graphicData>
        </a:graphic>
      </p:graphicFrame>
    </p:spTree>
    <p:extLst>
      <p:ext uri="{BB962C8B-B14F-4D97-AF65-F5344CB8AC3E}">
        <p14:creationId xmlns:p14="http://schemas.microsoft.com/office/powerpoint/2010/main" val="3470761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a:t>
            </a:r>
            <a:r>
              <a:rPr lang="en-US" sz="2400" b="1" dirty="0">
                <a:solidFill>
                  <a:srgbClr val="295269"/>
                </a:solidFill>
                <a:latin typeface="Roboto"/>
                <a:ea typeface="Roboto"/>
                <a:cs typeface="Roboto"/>
                <a:sym typeface="Roboto"/>
              </a:rPr>
              <a:t>c</a:t>
            </a:r>
            <a:r>
              <a:rPr lang="en" sz="2400" b="1" dirty="0">
                <a:solidFill>
                  <a:srgbClr val="295269"/>
                </a:solidFill>
                <a:latin typeface="Roboto"/>
                <a:ea typeface="Roboto"/>
                <a:cs typeface="Roboto"/>
                <a:sym typeface="Roboto"/>
              </a:rPr>
              <a:t> </a:t>
            </a:r>
            <a:r>
              <a:rPr lang="en-US" sz="2400" b="1" dirty="0">
                <a:solidFill>
                  <a:srgbClr val="295269"/>
                </a:solidFill>
                <a:latin typeface="Roboto"/>
                <a:ea typeface="Roboto"/>
                <a:cs typeface="Roboto"/>
                <a:sym typeface="Roboto"/>
              </a:rPr>
              <a:t>How are campaigns related to sources?</a:t>
            </a:r>
            <a:endParaRPr sz="2400" b="1" dirty="0">
              <a:solidFill>
                <a:srgbClr val="295269"/>
              </a:solidFill>
              <a:latin typeface="Roboto"/>
              <a:ea typeface="Roboto"/>
              <a:cs typeface="Roboto"/>
              <a:sym typeface="Roboto"/>
            </a:endParaRPr>
          </a:p>
        </p:txBody>
      </p:sp>
      <p:sp>
        <p:nvSpPr>
          <p:cNvPr id="323" name="Shape 323"/>
          <p:cNvSpPr txBox="1"/>
          <p:nvPr/>
        </p:nvSpPr>
        <p:spPr>
          <a:xfrm>
            <a:off x="177975" y="3324415"/>
            <a:ext cx="4920900" cy="77462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 AS 'CAMPAIGN’, </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utm_source</a:t>
            </a:r>
            <a:r>
              <a:rPr lang="en-US" sz="900" dirty="0">
                <a:latin typeface="Courier New"/>
                <a:ea typeface="Courier New"/>
                <a:cs typeface="Courier New"/>
                <a:sym typeface="Courier New"/>
              </a:rPr>
              <a:t> AS 'SOURCE'</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Now that we understand the type of marketing campaign used and the number of marketing sources used, it will be helpful to understand the relationship between these factors when analyzing the best way to optimize the budget.</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See below for the code used to identify which campaigns used which sources. </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See to the right for results of the query, identifying the relationship between campaign and source</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24364679-C124-4B0E-83E2-DFC4FDBA22B6}"/>
              </a:ext>
            </a:extLst>
          </p:cNvPr>
          <p:cNvGraphicFramePr>
            <a:graphicFrameLocks noGrp="1"/>
          </p:cNvGraphicFramePr>
          <p:nvPr>
            <p:extLst>
              <p:ext uri="{D42A27DB-BD31-4B8C-83A1-F6EECF244321}">
                <p14:modId xmlns:p14="http://schemas.microsoft.com/office/powerpoint/2010/main" val="302817490"/>
              </p:ext>
            </p:extLst>
          </p:nvPr>
        </p:nvGraphicFramePr>
        <p:xfrm>
          <a:off x="5194866" y="1240211"/>
          <a:ext cx="3771159" cy="3048000"/>
        </p:xfrm>
        <a:graphic>
          <a:graphicData uri="http://schemas.openxmlformats.org/drawingml/2006/table">
            <a:tbl>
              <a:tblPr>
                <a:tableStyleId>{306799F8-075E-4A3A-A7F6-7FBC6576F1A4}</a:tableStyleId>
              </a:tblPr>
              <a:tblGrid>
                <a:gridCol w="2456665">
                  <a:extLst>
                    <a:ext uri="{9D8B030D-6E8A-4147-A177-3AD203B41FA5}">
                      <a16:colId xmlns:a16="http://schemas.microsoft.com/office/drawing/2014/main" val="3146261508"/>
                    </a:ext>
                  </a:extLst>
                </a:gridCol>
                <a:gridCol w="1314494">
                  <a:extLst>
                    <a:ext uri="{9D8B030D-6E8A-4147-A177-3AD203B41FA5}">
                      <a16:colId xmlns:a16="http://schemas.microsoft.com/office/drawing/2014/main" val="3494405852"/>
                    </a:ext>
                  </a:extLst>
                </a:gridCol>
              </a:tblGrid>
              <a:tr h="189563">
                <a:tc>
                  <a:txBody>
                    <a:bodyPr/>
                    <a:lstStyle/>
                    <a:p>
                      <a:pPr algn="ctr"/>
                      <a:r>
                        <a:rPr lang="en-US" sz="2000" dirty="0">
                          <a:solidFill>
                            <a:schemeClr val="tx1"/>
                          </a:solidFill>
                          <a:effectLst/>
                        </a:rPr>
                        <a:t>CAMPAIGN</a:t>
                      </a:r>
                    </a:p>
                  </a:txBody>
                  <a:tcPr anchor="ctr"/>
                </a:tc>
                <a:tc>
                  <a:txBody>
                    <a:bodyPr/>
                    <a:lstStyle/>
                    <a:p>
                      <a:pPr algn="ctr"/>
                      <a:r>
                        <a:rPr lang="en-US" sz="2000" dirty="0">
                          <a:solidFill>
                            <a:schemeClr val="tx1"/>
                          </a:solidFill>
                          <a:effectLst/>
                        </a:rPr>
                        <a:t>SOURCE</a:t>
                      </a:r>
                    </a:p>
                  </a:txBody>
                  <a:tcPr anchor="ctr"/>
                </a:tc>
                <a:extLst>
                  <a:ext uri="{0D108BD9-81ED-4DB2-BD59-A6C34878D82A}">
                    <a16:rowId xmlns:a16="http://schemas.microsoft.com/office/drawing/2014/main" val="113779345"/>
                  </a:ext>
                </a:extLst>
              </a:tr>
              <a:tr h="189563">
                <a:tc>
                  <a:txBody>
                    <a:bodyPr/>
                    <a:lstStyle/>
                    <a:p>
                      <a:pPr algn="ctr"/>
                      <a:r>
                        <a:rPr lang="en-US" dirty="0">
                          <a:solidFill>
                            <a:schemeClr val="tx1"/>
                          </a:solidFill>
                          <a:effectLst/>
                        </a:rPr>
                        <a:t>getting-to-know-cool-</a:t>
                      </a:r>
                      <a:r>
                        <a:rPr lang="en-US" dirty="0" err="1">
                          <a:solidFill>
                            <a:schemeClr val="tx1"/>
                          </a:solidFill>
                          <a:effectLst/>
                        </a:rPr>
                        <a:t>tshirts</a:t>
                      </a:r>
                      <a:endParaRPr lang="en-US" dirty="0">
                        <a:solidFill>
                          <a:schemeClr val="tx1"/>
                        </a:solidFill>
                        <a:effectLst/>
                      </a:endParaRPr>
                    </a:p>
                  </a:txBody>
                  <a:tcPr anchor="ctr"/>
                </a:tc>
                <a:tc>
                  <a:txBody>
                    <a:bodyPr/>
                    <a:lstStyle/>
                    <a:p>
                      <a:pPr algn="ctr"/>
                      <a:r>
                        <a:rPr lang="en-US">
                          <a:solidFill>
                            <a:schemeClr val="tx1"/>
                          </a:solidFill>
                          <a:effectLst/>
                        </a:rPr>
                        <a:t>nytimes</a:t>
                      </a:r>
                    </a:p>
                  </a:txBody>
                  <a:tcPr anchor="ctr"/>
                </a:tc>
                <a:extLst>
                  <a:ext uri="{0D108BD9-81ED-4DB2-BD59-A6C34878D82A}">
                    <a16:rowId xmlns:a16="http://schemas.microsoft.com/office/drawing/2014/main" val="2084293204"/>
                  </a:ext>
                </a:extLst>
              </a:tr>
              <a:tr h="189563">
                <a:tc>
                  <a:txBody>
                    <a:bodyPr/>
                    <a:lstStyle/>
                    <a:p>
                      <a:pPr algn="ctr"/>
                      <a:r>
                        <a:rPr lang="en-US" dirty="0">
                          <a:solidFill>
                            <a:schemeClr val="tx1"/>
                          </a:solidFill>
                          <a:effectLst/>
                        </a:rPr>
                        <a:t>weekly-newsletter</a:t>
                      </a:r>
                    </a:p>
                  </a:txBody>
                  <a:tcPr anchor="ctr"/>
                </a:tc>
                <a:tc>
                  <a:txBody>
                    <a:bodyPr/>
                    <a:lstStyle/>
                    <a:p>
                      <a:pPr algn="ctr"/>
                      <a:r>
                        <a:rPr lang="en-US">
                          <a:solidFill>
                            <a:schemeClr val="tx1"/>
                          </a:solidFill>
                          <a:effectLst/>
                        </a:rPr>
                        <a:t>email</a:t>
                      </a:r>
                    </a:p>
                  </a:txBody>
                  <a:tcPr anchor="ctr"/>
                </a:tc>
                <a:extLst>
                  <a:ext uri="{0D108BD9-81ED-4DB2-BD59-A6C34878D82A}">
                    <a16:rowId xmlns:a16="http://schemas.microsoft.com/office/drawing/2014/main" val="3056358159"/>
                  </a:ext>
                </a:extLst>
              </a:tr>
              <a:tr h="189563">
                <a:tc>
                  <a:txBody>
                    <a:bodyPr/>
                    <a:lstStyle/>
                    <a:p>
                      <a:pPr algn="ctr"/>
                      <a:r>
                        <a:rPr lang="en-US" dirty="0">
                          <a:solidFill>
                            <a:schemeClr val="tx1"/>
                          </a:solidFill>
                          <a:effectLst/>
                        </a:rPr>
                        <a:t>ten-crazy-cool-</a:t>
                      </a:r>
                      <a:r>
                        <a:rPr lang="en-US" dirty="0" err="1">
                          <a:solidFill>
                            <a:schemeClr val="tx1"/>
                          </a:solidFill>
                          <a:effectLst/>
                        </a:rPr>
                        <a:t>tshirts</a:t>
                      </a:r>
                      <a:r>
                        <a:rPr lang="en-US" dirty="0">
                          <a:solidFill>
                            <a:schemeClr val="tx1"/>
                          </a:solidFill>
                          <a:effectLst/>
                        </a:rPr>
                        <a:t>-facts</a:t>
                      </a:r>
                    </a:p>
                  </a:txBody>
                  <a:tcPr anchor="ctr"/>
                </a:tc>
                <a:tc>
                  <a:txBody>
                    <a:bodyPr/>
                    <a:lstStyle/>
                    <a:p>
                      <a:pPr algn="ctr"/>
                      <a:r>
                        <a:rPr lang="en-US">
                          <a:solidFill>
                            <a:schemeClr val="tx1"/>
                          </a:solidFill>
                          <a:effectLst/>
                        </a:rPr>
                        <a:t>buzzfeed</a:t>
                      </a:r>
                    </a:p>
                  </a:txBody>
                  <a:tcPr anchor="ctr"/>
                </a:tc>
                <a:extLst>
                  <a:ext uri="{0D108BD9-81ED-4DB2-BD59-A6C34878D82A}">
                    <a16:rowId xmlns:a16="http://schemas.microsoft.com/office/drawing/2014/main" val="1584597579"/>
                  </a:ext>
                </a:extLst>
              </a:tr>
              <a:tr h="189563">
                <a:tc>
                  <a:txBody>
                    <a:bodyPr/>
                    <a:lstStyle/>
                    <a:p>
                      <a:pPr algn="ctr"/>
                      <a:r>
                        <a:rPr lang="en-US" dirty="0" err="1">
                          <a:solidFill>
                            <a:schemeClr val="tx1"/>
                          </a:solidFill>
                          <a:effectLst/>
                        </a:rPr>
                        <a:t>retargetting</a:t>
                      </a:r>
                      <a:r>
                        <a:rPr lang="en-US" dirty="0">
                          <a:solidFill>
                            <a:schemeClr val="tx1"/>
                          </a:solidFill>
                          <a:effectLst/>
                        </a:rPr>
                        <a:t>-campaign</a:t>
                      </a:r>
                    </a:p>
                  </a:txBody>
                  <a:tcPr anchor="ctr"/>
                </a:tc>
                <a:tc>
                  <a:txBody>
                    <a:bodyPr/>
                    <a:lstStyle/>
                    <a:p>
                      <a:pPr algn="ctr"/>
                      <a:r>
                        <a:rPr lang="en-US">
                          <a:solidFill>
                            <a:schemeClr val="tx1"/>
                          </a:solidFill>
                          <a:effectLst/>
                        </a:rPr>
                        <a:t>email</a:t>
                      </a:r>
                    </a:p>
                  </a:txBody>
                  <a:tcPr anchor="ctr"/>
                </a:tc>
                <a:extLst>
                  <a:ext uri="{0D108BD9-81ED-4DB2-BD59-A6C34878D82A}">
                    <a16:rowId xmlns:a16="http://schemas.microsoft.com/office/drawing/2014/main" val="257895606"/>
                  </a:ext>
                </a:extLst>
              </a:tr>
              <a:tr h="189563">
                <a:tc>
                  <a:txBody>
                    <a:bodyPr/>
                    <a:lstStyle/>
                    <a:p>
                      <a:pPr algn="ctr"/>
                      <a:r>
                        <a:rPr lang="en-US" dirty="0" err="1">
                          <a:solidFill>
                            <a:schemeClr val="tx1"/>
                          </a:solidFill>
                          <a:effectLst/>
                        </a:rPr>
                        <a:t>retargetting</a:t>
                      </a:r>
                      <a:r>
                        <a:rPr lang="en-US" dirty="0">
                          <a:solidFill>
                            <a:schemeClr val="tx1"/>
                          </a:solidFill>
                          <a:effectLst/>
                        </a:rPr>
                        <a:t>-ad</a:t>
                      </a:r>
                    </a:p>
                  </a:txBody>
                  <a:tcPr anchor="ctr"/>
                </a:tc>
                <a:tc>
                  <a:txBody>
                    <a:bodyPr/>
                    <a:lstStyle/>
                    <a:p>
                      <a:pPr algn="ctr"/>
                      <a:r>
                        <a:rPr lang="en-US">
                          <a:solidFill>
                            <a:schemeClr val="tx1"/>
                          </a:solidFill>
                          <a:effectLst/>
                        </a:rPr>
                        <a:t>facebook</a:t>
                      </a:r>
                    </a:p>
                  </a:txBody>
                  <a:tcPr anchor="ctr"/>
                </a:tc>
                <a:extLst>
                  <a:ext uri="{0D108BD9-81ED-4DB2-BD59-A6C34878D82A}">
                    <a16:rowId xmlns:a16="http://schemas.microsoft.com/office/drawing/2014/main" val="3831770413"/>
                  </a:ext>
                </a:extLst>
              </a:tr>
              <a:tr h="189563">
                <a:tc>
                  <a:txBody>
                    <a:bodyPr/>
                    <a:lstStyle/>
                    <a:p>
                      <a:pPr algn="ctr"/>
                      <a:r>
                        <a:rPr lang="en-US" dirty="0">
                          <a:solidFill>
                            <a:schemeClr val="tx1"/>
                          </a:solidFill>
                          <a:effectLst/>
                        </a:rPr>
                        <a:t>interview-with-cool-</a:t>
                      </a:r>
                      <a:r>
                        <a:rPr lang="en-US" dirty="0" err="1">
                          <a:solidFill>
                            <a:schemeClr val="tx1"/>
                          </a:solidFill>
                          <a:effectLst/>
                        </a:rPr>
                        <a:t>tshirts</a:t>
                      </a:r>
                      <a:r>
                        <a:rPr lang="en-US" dirty="0">
                          <a:solidFill>
                            <a:schemeClr val="tx1"/>
                          </a:solidFill>
                          <a:effectLst/>
                        </a:rPr>
                        <a:t>-founder</a:t>
                      </a:r>
                    </a:p>
                  </a:txBody>
                  <a:tcPr anchor="ctr"/>
                </a:tc>
                <a:tc>
                  <a:txBody>
                    <a:bodyPr/>
                    <a:lstStyle/>
                    <a:p>
                      <a:pPr algn="ctr"/>
                      <a:r>
                        <a:rPr lang="en-US">
                          <a:solidFill>
                            <a:schemeClr val="tx1"/>
                          </a:solidFill>
                          <a:effectLst/>
                        </a:rPr>
                        <a:t>medium</a:t>
                      </a:r>
                    </a:p>
                  </a:txBody>
                  <a:tcPr anchor="ctr"/>
                </a:tc>
                <a:extLst>
                  <a:ext uri="{0D108BD9-81ED-4DB2-BD59-A6C34878D82A}">
                    <a16:rowId xmlns:a16="http://schemas.microsoft.com/office/drawing/2014/main" val="3299122757"/>
                  </a:ext>
                </a:extLst>
              </a:tr>
              <a:tr h="189563">
                <a:tc>
                  <a:txBody>
                    <a:bodyPr/>
                    <a:lstStyle/>
                    <a:p>
                      <a:pPr algn="ctr"/>
                      <a:r>
                        <a:rPr lang="en-US">
                          <a:solidFill>
                            <a:schemeClr val="tx1"/>
                          </a:solidFill>
                          <a:effectLst/>
                        </a:rPr>
                        <a:t>paid-search</a:t>
                      </a:r>
                    </a:p>
                  </a:txBody>
                  <a:tcPr anchor="ctr"/>
                </a:tc>
                <a:tc>
                  <a:txBody>
                    <a:bodyPr/>
                    <a:lstStyle/>
                    <a:p>
                      <a:pPr algn="ctr"/>
                      <a:r>
                        <a:rPr lang="en-US">
                          <a:solidFill>
                            <a:schemeClr val="tx1"/>
                          </a:solidFill>
                          <a:effectLst/>
                        </a:rPr>
                        <a:t>google</a:t>
                      </a:r>
                    </a:p>
                  </a:txBody>
                  <a:tcPr anchor="ctr"/>
                </a:tc>
                <a:extLst>
                  <a:ext uri="{0D108BD9-81ED-4DB2-BD59-A6C34878D82A}">
                    <a16:rowId xmlns:a16="http://schemas.microsoft.com/office/drawing/2014/main" val="1167864299"/>
                  </a:ext>
                </a:extLst>
              </a:tr>
              <a:tr h="189563">
                <a:tc>
                  <a:txBody>
                    <a:bodyPr/>
                    <a:lstStyle/>
                    <a:p>
                      <a:pPr algn="ctr"/>
                      <a:r>
                        <a:rPr lang="en-US">
                          <a:solidFill>
                            <a:schemeClr val="tx1"/>
                          </a:solidFill>
                          <a:effectLst/>
                        </a:rPr>
                        <a:t>cool-tshirts-search</a:t>
                      </a:r>
                    </a:p>
                  </a:txBody>
                  <a:tcPr anchor="ctr"/>
                </a:tc>
                <a:tc>
                  <a:txBody>
                    <a:bodyPr/>
                    <a:lstStyle/>
                    <a:p>
                      <a:pPr algn="ctr"/>
                      <a:r>
                        <a:rPr lang="en-US" dirty="0">
                          <a:solidFill>
                            <a:schemeClr val="tx1"/>
                          </a:solidFill>
                          <a:effectLst/>
                        </a:rPr>
                        <a:t>google</a:t>
                      </a:r>
                    </a:p>
                  </a:txBody>
                  <a:tcPr anchor="ctr"/>
                </a:tc>
                <a:extLst>
                  <a:ext uri="{0D108BD9-81ED-4DB2-BD59-A6C34878D82A}">
                    <a16:rowId xmlns:a16="http://schemas.microsoft.com/office/drawing/2014/main" val="599304415"/>
                  </a:ext>
                </a:extLst>
              </a:tr>
            </a:tbl>
          </a:graphicData>
        </a:graphic>
      </p:graphicFrame>
    </p:spTree>
    <p:extLst>
      <p:ext uri="{BB962C8B-B14F-4D97-AF65-F5344CB8AC3E}">
        <p14:creationId xmlns:p14="http://schemas.microsoft.com/office/powerpoint/2010/main" val="301418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a:t>
            </a:r>
            <a:r>
              <a:rPr lang="en-US" sz="2400" b="1" dirty="0">
                <a:solidFill>
                  <a:srgbClr val="295269"/>
                </a:solidFill>
                <a:latin typeface="Roboto"/>
                <a:ea typeface="Roboto"/>
                <a:cs typeface="Roboto"/>
                <a:sym typeface="Roboto"/>
              </a:rPr>
              <a:t>d</a:t>
            </a:r>
            <a:r>
              <a:rPr lang="en" sz="2400" b="1" dirty="0">
                <a:solidFill>
                  <a:srgbClr val="295269"/>
                </a:solidFill>
                <a:latin typeface="Roboto"/>
                <a:ea typeface="Roboto"/>
                <a:cs typeface="Roboto"/>
                <a:sym typeface="Roboto"/>
              </a:rPr>
              <a:t> </a:t>
            </a:r>
            <a:r>
              <a:rPr lang="en-US" sz="2400" b="1" dirty="0">
                <a:solidFill>
                  <a:srgbClr val="295269"/>
                </a:solidFill>
                <a:latin typeface="Roboto"/>
                <a:ea typeface="Roboto"/>
                <a:cs typeface="Roboto"/>
                <a:sym typeface="Roboto"/>
              </a:rPr>
              <a:t>What pages can be found on the </a:t>
            </a:r>
            <a:r>
              <a:rPr lang="en-US" sz="2400" b="1" dirty="0" err="1">
                <a:solidFill>
                  <a:srgbClr val="295269"/>
                </a:solidFill>
                <a:latin typeface="Roboto"/>
                <a:ea typeface="Roboto"/>
                <a:cs typeface="Roboto"/>
                <a:sym typeface="Roboto"/>
              </a:rPr>
              <a:t>CoolTShirt</a:t>
            </a:r>
            <a:r>
              <a:rPr lang="en-US" sz="2400" b="1" dirty="0">
                <a:solidFill>
                  <a:srgbClr val="295269"/>
                </a:solidFill>
                <a:latin typeface="Roboto"/>
                <a:ea typeface="Roboto"/>
                <a:cs typeface="Roboto"/>
                <a:sym typeface="Roboto"/>
              </a:rPr>
              <a:t> website?</a:t>
            </a:r>
            <a:endParaRPr sz="2400" b="1" dirty="0">
              <a:solidFill>
                <a:srgbClr val="295269"/>
              </a:solidFill>
              <a:latin typeface="Roboto"/>
              <a:ea typeface="Roboto"/>
              <a:cs typeface="Roboto"/>
              <a:sym typeface="Roboto"/>
            </a:endParaRPr>
          </a:p>
        </p:txBody>
      </p:sp>
      <p:sp>
        <p:nvSpPr>
          <p:cNvPr id="323" name="Shape 323"/>
          <p:cNvSpPr txBox="1"/>
          <p:nvPr/>
        </p:nvSpPr>
        <p:spPr>
          <a:xfrm>
            <a:off x="177975" y="3105425"/>
            <a:ext cx="4920900" cy="1571678"/>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AS 'PAGE NAMES'</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Finally, before assessing the effectiveness of each campaign and source type, we need to better understand how the actual website is set up</a:t>
            </a:r>
            <a:endParaRPr sz="1200" dirty="0">
              <a:latin typeface="Roboto"/>
              <a:ea typeface="Roboto"/>
              <a:cs typeface="Roboto"/>
              <a:sym typeface="Roboto"/>
            </a:endParaRPr>
          </a:p>
          <a:p>
            <a:pPr marL="457200" lvl="0" indent="-304800">
              <a:lnSpc>
                <a:spcPct val="115000"/>
              </a:lnSpc>
              <a:buSzPts val="1200"/>
              <a:buFont typeface="Roboto"/>
              <a:buChar char="●"/>
            </a:pPr>
            <a:r>
              <a:rPr lang="en-US" sz="1200" dirty="0">
                <a:latin typeface="Roboto"/>
                <a:ea typeface="Roboto"/>
                <a:cs typeface="Roboto"/>
                <a:sym typeface="Roboto"/>
              </a:rPr>
              <a:t>See below for the code used to identify how many pages are on the </a:t>
            </a:r>
            <a:r>
              <a:rPr lang="en-US" sz="1200" dirty="0" err="1">
                <a:latin typeface="Roboto"/>
                <a:ea typeface="Roboto"/>
                <a:cs typeface="Roboto"/>
                <a:sym typeface="Roboto"/>
              </a:rPr>
              <a:t>CoolTShirts</a:t>
            </a:r>
            <a:r>
              <a:rPr lang="en-US" sz="1200" dirty="0">
                <a:latin typeface="Roboto"/>
                <a:ea typeface="Roboto"/>
                <a:cs typeface="Roboto"/>
                <a:sym typeface="Roboto"/>
              </a:rPr>
              <a:t> website</a:t>
            </a:r>
          </a:p>
          <a:p>
            <a:pPr marL="457200" lvl="0" indent="-304800">
              <a:lnSpc>
                <a:spcPct val="115000"/>
              </a:lnSpc>
              <a:buSzPts val="1200"/>
              <a:buFont typeface="Roboto"/>
              <a:buChar char="●"/>
            </a:pPr>
            <a:r>
              <a:rPr lang="en-US" sz="1200" dirty="0">
                <a:latin typeface="Roboto"/>
                <a:ea typeface="Roboto"/>
                <a:cs typeface="Roboto"/>
                <a:sym typeface="Roboto"/>
              </a:rPr>
              <a:t>See to the right for results of the query</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570948638"/>
              </p:ext>
            </p:extLst>
          </p:nvPr>
        </p:nvGraphicFramePr>
        <p:xfrm>
          <a:off x="5439103" y="2043372"/>
          <a:ext cx="3286542" cy="1829550"/>
        </p:xfrm>
        <a:graphic>
          <a:graphicData uri="http://schemas.openxmlformats.org/drawingml/2006/table">
            <a:tbl>
              <a:tblPr>
                <a:tableStyleId>{306799F8-075E-4A3A-A7F6-7FBC6576F1A4}</a:tableStyleId>
              </a:tblPr>
              <a:tblGrid>
                <a:gridCol w="3286542">
                  <a:extLst>
                    <a:ext uri="{9D8B030D-6E8A-4147-A177-3AD203B41FA5}">
                      <a16:colId xmlns:a16="http://schemas.microsoft.com/office/drawing/2014/main" val="20000"/>
                    </a:ext>
                  </a:extLst>
                </a:gridCol>
              </a:tblGrid>
              <a:tr h="416800">
                <a:tc>
                  <a:txBody>
                    <a:bodyPr/>
                    <a:lstStyle/>
                    <a:p>
                      <a:pPr marL="0" lvl="0" indent="0" algn="ctr" rtl="0">
                        <a:spcBef>
                          <a:spcPts val="0"/>
                        </a:spcBef>
                        <a:spcAft>
                          <a:spcPts val="0"/>
                        </a:spcAft>
                        <a:buNone/>
                      </a:pPr>
                      <a:r>
                        <a:rPr lang="en-US" sz="2000" dirty="0">
                          <a:solidFill>
                            <a:schemeClr val="tx1"/>
                          </a:solidFill>
                        </a:rPr>
                        <a:t>PAGE NAMES</a:t>
                      </a:r>
                      <a:endParaRPr sz="2000" b="1" dirty="0">
                        <a:solidFill>
                          <a:schemeClr val="tx1"/>
                        </a:solidFill>
                      </a:endParaRPr>
                    </a:p>
                  </a:txBody>
                  <a:tcPr marL="91425" marR="91425" marT="91425" marB="91425"/>
                </a:tc>
                <a:extLst>
                  <a:ext uri="{0D108BD9-81ED-4DB2-BD59-A6C34878D82A}">
                    <a16:rowId xmlns:a16="http://schemas.microsoft.com/office/drawing/2014/main" val="10000"/>
                  </a:ext>
                </a:extLst>
              </a:tr>
              <a:tr h="335475">
                <a:tc>
                  <a:txBody>
                    <a:bodyPr/>
                    <a:lstStyle/>
                    <a:p>
                      <a:pPr algn="ctr"/>
                      <a:r>
                        <a:rPr lang="en-US" dirty="0">
                          <a:solidFill>
                            <a:schemeClr val="tx1"/>
                          </a:solidFill>
                          <a:effectLst/>
                        </a:rPr>
                        <a:t>1 - </a:t>
                      </a:r>
                      <a:r>
                        <a:rPr lang="en-US" dirty="0" err="1">
                          <a:solidFill>
                            <a:schemeClr val="tx1"/>
                          </a:solidFill>
                          <a:effectLst/>
                        </a:rPr>
                        <a:t>landing_page</a:t>
                      </a:r>
                      <a:endParaRPr lang="en-US" dirty="0">
                        <a:solidFill>
                          <a:schemeClr val="tx1"/>
                        </a:solidFill>
                        <a:effectLst/>
                      </a:endParaRPr>
                    </a:p>
                  </a:txBody>
                  <a:tcPr anchor="ctr"/>
                </a:tc>
                <a:extLst>
                  <a:ext uri="{0D108BD9-81ED-4DB2-BD59-A6C34878D82A}">
                    <a16:rowId xmlns:a16="http://schemas.microsoft.com/office/drawing/2014/main" val="10001"/>
                  </a:ext>
                </a:extLst>
              </a:tr>
              <a:tr h="335475">
                <a:tc>
                  <a:txBody>
                    <a:bodyPr/>
                    <a:lstStyle/>
                    <a:p>
                      <a:pPr algn="ctr"/>
                      <a:r>
                        <a:rPr lang="en-US">
                          <a:solidFill>
                            <a:schemeClr val="tx1"/>
                          </a:solidFill>
                          <a:effectLst/>
                        </a:rPr>
                        <a:t>2 - shopping_cart</a:t>
                      </a:r>
                    </a:p>
                  </a:txBody>
                  <a:tcPr anchor="ctr"/>
                </a:tc>
                <a:extLst>
                  <a:ext uri="{0D108BD9-81ED-4DB2-BD59-A6C34878D82A}">
                    <a16:rowId xmlns:a16="http://schemas.microsoft.com/office/drawing/2014/main" val="10002"/>
                  </a:ext>
                </a:extLst>
              </a:tr>
              <a:tr h="335475">
                <a:tc>
                  <a:txBody>
                    <a:bodyPr/>
                    <a:lstStyle/>
                    <a:p>
                      <a:pPr algn="ctr"/>
                      <a:r>
                        <a:rPr lang="en-US">
                          <a:solidFill>
                            <a:schemeClr val="tx1"/>
                          </a:solidFill>
                          <a:effectLst/>
                        </a:rPr>
                        <a:t>3 - checkout</a:t>
                      </a:r>
                    </a:p>
                  </a:txBody>
                  <a:tcPr anchor="ctr"/>
                </a:tc>
                <a:extLst>
                  <a:ext uri="{0D108BD9-81ED-4DB2-BD59-A6C34878D82A}">
                    <a16:rowId xmlns:a16="http://schemas.microsoft.com/office/drawing/2014/main" val="10003"/>
                  </a:ext>
                </a:extLst>
              </a:tr>
              <a:tr h="335475">
                <a:tc>
                  <a:txBody>
                    <a:bodyPr/>
                    <a:lstStyle/>
                    <a:p>
                      <a:pPr algn="ctr"/>
                      <a:r>
                        <a:rPr lang="en-US" dirty="0">
                          <a:solidFill>
                            <a:schemeClr val="tx1"/>
                          </a:solidFill>
                          <a:effectLst/>
                        </a:rPr>
                        <a:t>4 - purchase</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2269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sym typeface="Roboto Black"/>
              </a:rPr>
              <a:t>2.  What is the most typical user journey?</a:t>
            </a:r>
            <a:endParaRPr dirty="0"/>
          </a:p>
        </p:txBody>
      </p:sp>
    </p:spTree>
    <p:extLst>
      <p:ext uri="{BB962C8B-B14F-4D97-AF65-F5344CB8AC3E}">
        <p14:creationId xmlns:p14="http://schemas.microsoft.com/office/powerpoint/2010/main" val="866941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66656"/>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2.a How many first touches does each campaign have?</a:t>
            </a:r>
          </a:p>
        </p:txBody>
      </p:sp>
      <p:sp>
        <p:nvSpPr>
          <p:cNvPr id="323" name="Shape 323"/>
          <p:cNvSpPr txBox="1"/>
          <p:nvPr/>
        </p:nvSpPr>
        <p:spPr>
          <a:xfrm>
            <a:off x="177975" y="2656490"/>
            <a:ext cx="4920900" cy="218089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MIN(timestamp) as </a:t>
            </a:r>
            <a:r>
              <a:rPr lang="en-US" sz="900" dirty="0" err="1">
                <a:latin typeface="Courier New"/>
                <a:ea typeface="Courier New"/>
                <a:cs typeface="Courier New"/>
                <a:sym typeface="Courier New"/>
              </a:rPr>
              <a:t>first_touch_at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SELECT DISTINCT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 as 'CAMPAIGN NAME', </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 AS 'CAMPAIGN SOURCE', </a:t>
            </a:r>
          </a:p>
          <a:p>
            <a:pPr lvl="0">
              <a:buClr>
                <a:schemeClr val="dk1"/>
              </a:buClr>
              <a:buSzPts val="1100"/>
            </a:pP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 AS 'TOTAL CAMPAIGN FIRST TOUCH COUNT'</a:t>
            </a: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ft</a:t>
            </a:r>
          </a:p>
          <a:p>
            <a:pPr lvl="0">
              <a:buClr>
                <a:schemeClr val="dk1"/>
              </a:buClr>
              <a:buSzPts val="1100"/>
            </a:pPr>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ORDER BY 3 DESC;</a:t>
            </a:r>
            <a:endParaRPr sz="900" dirty="0">
              <a:latin typeface="Courier New"/>
              <a:ea typeface="Courier New"/>
              <a:cs typeface="Courier New"/>
              <a:sym typeface="Courier New"/>
            </a:endParaRPr>
          </a:p>
        </p:txBody>
      </p:sp>
      <p:sp>
        <p:nvSpPr>
          <p:cNvPr id="324" name="Shape 324"/>
          <p:cNvSpPr txBox="1"/>
          <p:nvPr/>
        </p:nvSpPr>
        <p:spPr>
          <a:xfrm>
            <a:off x="177975" y="1201325"/>
            <a:ext cx="4920900" cy="125809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Now that we have a basic understanding of how the website is set up and how the company is utilizing budget dollars, let’s assess a few measures of success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Which campaign draws in the most first touch counts?  The least?</a:t>
            </a:r>
          </a:p>
          <a:p>
            <a:pPr marL="171450" lvl="1"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See below for the code and to the right for results</a:t>
            </a:r>
          </a:p>
        </p:txBody>
      </p:sp>
      <p:graphicFrame>
        <p:nvGraphicFramePr>
          <p:cNvPr id="2" name="Table 1">
            <a:extLst>
              <a:ext uri="{FF2B5EF4-FFF2-40B4-BE49-F238E27FC236}">
                <a16:creationId xmlns:a16="http://schemas.microsoft.com/office/drawing/2014/main" id="{24364679-C124-4B0E-83E2-DFC4FDBA22B6}"/>
              </a:ext>
            </a:extLst>
          </p:cNvPr>
          <p:cNvGraphicFramePr>
            <a:graphicFrameLocks noGrp="1"/>
          </p:cNvGraphicFramePr>
          <p:nvPr>
            <p:extLst>
              <p:ext uri="{D42A27DB-BD31-4B8C-83A1-F6EECF244321}">
                <p14:modId xmlns:p14="http://schemas.microsoft.com/office/powerpoint/2010/main" val="1726394646"/>
              </p:ext>
            </p:extLst>
          </p:nvPr>
        </p:nvGraphicFramePr>
        <p:xfrm>
          <a:off x="5257927" y="1334803"/>
          <a:ext cx="3771160" cy="3352800"/>
        </p:xfrm>
        <a:graphic>
          <a:graphicData uri="http://schemas.openxmlformats.org/drawingml/2006/table">
            <a:tbl>
              <a:tblPr>
                <a:tableStyleId>{306799F8-075E-4A3A-A7F6-7FBC6576F1A4}</a:tableStyleId>
              </a:tblPr>
              <a:tblGrid>
                <a:gridCol w="1228333">
                  <a:extLst>
                    <a:ext uri="{9D8B030D-6E8A-4147-A177-3AD203B41FA5}">
                      <a16:colId xmlns:a16="http://schemas.microsoft.com/office/drawing/2014/main" val="3146261508"/>
                    </a:ext>
                  </a:extLst>
                </a:gridCol>
                <a:gridCol w="1228333">
                  <a:extLst>
                    <a:ext uri="{9D8B030D-6E8A-4147-A177-3AD203B41FA5}">
                      <a16:colId xmlns:a16="http://schemas.microsoft.com/office/drawing/2014/main" val="1447504717"/>
                    </a:ext>
                  </a:extLst>
                </a:gridCol>
                <a:gridCol w="1314494">
                  <a:extLst>
                    <a:ext uri="{9D8B030D-6E8A-4147-A177-3AD203B41FA5}">
                      <a16:colId xmlns:a16="http://schemas.microsoft.com/office/drawing/2014/main" val="3494405852"/>
                    </a:ext>
                  </a:extLst>
                </a:gridCol>
              </a:tblGrid>
              <a:tr h="189563">
                <a:tc>
                  <a:txBody>
                    <a:bodyPr/>
                    <a:lstStyle/>
                    <a:p>
                      <a:pPr algn="ctr"/>
                      <a:r>
                        <a:rPr lang="en-US" dirty="0">
                          <a:solidFill>
                            <a:srgbClr val="3E3E40"/>
                          </a:solidFill>
                          <a:effectLst/>
                        </a:rPr>
                        <a:t>CAMPAIGN NAME</a:t>
                      </a:r>
                    </a:p>
                  </a:txBody>
                  <a:tcPr anchor="ctr"/>
                </a:tc>
                <a:tc>
                  <a:txBody>
                    <a:bodyPr/>
                    <a:lstStyle/>
                    <a:p>
                      <a:pPr algn="ctr"/>
                      <a:r>
                        <a:rPr lang="en-US" dirty="0">
                          <a:solidFill>
                            <a:srgbClr val="3E3E40"/>
                          </a:solidFill>
                          <a:effectLst/>
                        </a:rPr>
                        <a:t>CAMPAIGN SOURCE</a:t>
                      </a:r>
                    </a:p>
                  </a:txBody>
                  <a:tcPr anchor="ctr"/>
                </a:tc>
                <a:tc>
                  <a:txBody>
                    <a:bodyPr/>
                    <a:lstStyle/>
                    <a:p>
                      <a:pPr algn="ctr"/>
                      <a:r>
                        <a:rPr lang="en-US" dirty="0">
                          <a:solidFill>
                            <a:srgbClr val="3E3E40"/>
                          </a:solidFill>
                          <a:effectLst/>
                        </a:rPr>
                        <a:t>TOTAL CAMPAIGN FIRST TOUCH COUNT</a:t>
                      </a:r>
                    </a:p>
                  </a:txBody>
                  <a:tcPr anchor="ctr"/>
                </a:tc>
                <a:extLst>
                  <a:ext uri="{0D108BD9-81ED-4DB2-BD59-A6C34878D82A}">
                    <a16:rowId xmlns:a16="http://schemas.microsoft.com/office/drawing/2014/main" val="113779345"/>
                  </a:ext>
                </a:extLst>
              </a:tr>
              <a:tr h="189563">
                <a:tc>
                  <a:txBody>
                    <a:bodyPr/>
                    <a:lstStyle/>
                    <a:p>
                      <a:pPr algn="ctr"/>
                      <a:r>
                        <a:rPr lang="en-US" sz="1200" dirty="0">
                          <a:solidFill>
                            <a:srgbClr val="3E3E40"/>
                          </a:solidFill>
                          <a:effectLst/>
                        </a:rPr>
                        <a:t>interview-with-cool-</a:t>
                      </a:r>
                      <a:r>
                        <a:rPr lang="en-US" sz="1200" dirty="0" err="1">
                          <a:solidFill>
                            <a:srgbClr val="3E3E40"/>
                          </a:solidFill>
                          <a:effectLst/>
                        </a:rPr>
                        <a:t>tshirts</a:t>
                      </a:r>
                      <a:r>
                        <a:rPr lang="en-US" sz="1200" dirty="0">
                          <a:solidFill>
                            <a:srgbClr val="3E3E40"/>
                          </a:solidFill>
                          <a:effectLst/>
                        </a:rPr>
                        <a:t>-founder</a:t>
                      </a:r>
                    </a:p>
                  </a:txBody>
                  <a:tcPr anchor="ctr"/>
                </a:tc>
                <a:tc>
                  <a:txBody>
                    <a:bodyPr/>
                    <a:lstStyle/>
                    <a:p>
                      <a:pPr algn="ctr"/>
                      <a:r>
                        <a:rPr lang="en-US" sz="1200" dirty="0">
                          <a:solidFill>
                            <a:srgbClr val="3E3E40"/>
                          </a:solidFill>
                          <a:effectLst/>
                        </a:rPr>
                        <a:t>medium</a:t>
                      </a:r>
                    </a:p>
                  </a:txBody>
                  <a:tcPr anchor="ctr"/>
                </a:tc>
                <a:tc>
                  <a:txBody>
                    <a:bodyPr/>
                    <a:lstStyle/>
                    <a:p>
                      <a:pPr algn="ctr"/>
                      <a:r>
                        <a:rPr lang="en-US" sz="1200">
                          <a:solidFill>
                            <a:srgbClr val="3E3E40"/>
                          </a:solidFill>
                          <a:effectLst/>
                        </a:rPr>
                        <a:t>622</a:t>
                      </a:r>
                    </a:p>
                  </a:txBody>
                  <a:tcPr anchor="ctr"/>
                </a:tc>
                <a:extLst>
                  <a:ext uri="{0D108BD9-81ED-4DB2-BD59-A6C34878D82A}">
                    <a16:rowId xmlns:a16="http://schemas.microsoft.com/office/drawing/2014/main" val="2084293204"/>
                  </a:ext>
                </a:extLst>
              </a:tr>
              <a:tr h="189563">
                <a:tc>
                  <a:txBody>
                    <a:bodyPr/>
                    <a:lstStyle/>
                    <a:p>
                      <a:pPr algn="ctr"/>
                      <a:r>
                        <a:rPr lang="en-US" sz="1200" dirty="0">
                          <a:solidFill>
                            <a:srgbClr val="3E3E40"/>
                          </a:solidFill>
                          <a:effectLst/>
                        </a:rPr>
                        <a:t>getting-to-know-cool-</a:t>
                      </a:r>
                      <a:r>
                        <a:rPr lang="en-US" sz="1200" dirty="0" err="1">
                          <a:solidFill>
                            <a:srgbClr val="3E3E40"/>
                          </a:solidFill>
                          <a:effectLst/>
                        </a:rPr>
                        <a:t>tshirts</a:t>
                      </a:r>
                      <a:endParaRPr lang="en-US" sz="1200" dirty="0">
                        <a:solidFill>
                          <a:srgbClr val="3E3E40"/>
                        </a:solidFill>
                        <a:effectLst/>
                      </a:endParaRPr>
                    </a:p>
                  </a:txBody>
                  <a:tcPr anchor="ctr"/>
                </a:tc>
                <a:tc>
                  <a:txBody>
                    <a:bodyPr/>
                    <a:lstStyle/>
                    <a:p>
                      <a:pPr algn="ctr"/>
                      <a:r>
                        <a:rPr lang="en-US" sz="1200" dirty="0" err="1">
                          <a:solidFill>
                            <a:srgbClr val="3E3E40"/>
                          </a:solidFill>
                          <a:effectLst/>
                        </a:rPr>
                        <a:t>nytimes</a:t>
                      </a:r>
                      <a:endParaRPr lang="en-US" sz="1200" dirty="0">
                        <a:solidFill>
                          <a:srgbClr val="3E3E40"/>
                        </a:solidFill>
                        <a:effectLst/>
                      </a:endParaRPr>
                    </a:p>
                  </a:txBody>
                  <a:tcPr anchor="ctr"/>
                </a:tc>
                <a:tc>
                  <a:txBody>
                    <a:bodyPr/>
                    <a:lstStyle/>
                    <a:p>
                      <a:pPr algn="ctr"/>
                      <a:r>
                        <a:rPr lang="en-US" sz="1200" dirty="0">
                          <a:solidFill>
                            <a:srgbClr val="3E3E40"/>
                          </a:solidFill>
                          <a:effectLst/>
                        </a:rPr>
                        <a:t>612</a:t>
                      </a:r>
                    </a:p>
                  </a:txBody>
                  <a:tcPr anchor="ctr"/>
                </a:tc>
                <a:extLst>
                  <a:ext uri="{0D108BD9-81ED-4DB2-BD59-A6C34878D82A}">
                    <a16:rowId xmlns:a16="http://schemas.microsoft.com/office/drawing/2014/main" val="3056358159"/>
                  </a:ext>
                </a:extLst>
              </a:tr>
              <a:tr h="189563">
                <a:tc>
                  <a:txBody>
                    <a:bodyPr/>
                    <a:lstStyle/>
                    <a:p>
                      <a:pPr algn="ctr"/>
                      <a:r>
                        <a:rPr lang="en-US" sz="1200">
                          <a:solidFill>
                            <a:srgbClr val="3E3E40"/>
                          </a:solidFill>
                          <a:effectLst/>
                        </a:rPr>
                        <a:t>ten-crazy-cool-tshirts-facts</a:t>
                      </a:r>
                    </a:p>
                  </a:txBody>
                  <a:tcPr anchor="ctr"/>
                </a:tc>
                <a:tc>
                  <a:txBody>
                    <a:bodyPr/>
                    <a:lstStyle/>
                    <a:p>
                      <a:pPr algn="ctr"/>
                      <a:r>
                        <a:rPr lang="en-US" sz="1200">
                          <a:solidFill>
                            <a:srgbClr val="3E3E40"/>
                          </a:solidFill>
                          <a:effectLst/>
                        </a:rPr>
                        <a:t>buzzfeed</a:t>
                      </a:r>
                    </a:p>
                  </a:txBody>
                  <a:tcPr anchor="ctr"/>
                </a:tc>
                <a:tc>
                  <a:txBody>
                    <a:bodyPr/>
                    <a:lstStyle/>
                    <a:p>
                      <a:pPr algn="ctr"/>
                      <a:r>
                        <a:rPr lang="en-US" sz="1200" dirty="0">
                          <a:solidFill>
                            <a:srgbClr val="3E3E40"/>
                          </a:solidFill>
                          <a:effectLst/>
                        </a:rPr>
                        <a:t>576</a:t>
                      </a:r>
                    </a:p>
                  </a:txBody>
                  <a:tcPr anchor="ctr"/>
                </a:tc>
                <a:extLst>
                  <a:ext uri="{0D108BD9-81ED-4DB2-BD59-A6C34878D82A}">
                    <a16:rowId xmlns:a16="http://schemas.microsoft.com/office/drawing/2014/main" val="1584597579"/>
                  </a:ext>
                </a:extLst>
              </a:tr>
              <a:tr h="189563">
                <a:tc>
                  <a:txBody>
                    <a:bodyPr/>
                    <a:lstStyle/>
                    <a:p>
                      <a:pPr algn="ctr"/>
                      <a:r>
                        <a:rPr lang="en-US" sz="1200">
                          <a:solidFill>
                            <a:srgbClr val="3E3E40"/>
                          </a:solidFill>
                          <a:effectLst/>
                        </a:rPr>
                        <a:t>cool-tshirts-search</a:t>
                      </a:r>
                    </a:p>
                  </a:txBody>
                  <a:tcPr anchor="ctr"/>
                </a:tc>
                <a:tc>
                  <a:txBody>
                    <a:bodyPr/>
                    <a:lstStyle/>
                    <a:p>
                      <a:pPr algn="ctr"/>
                      <a:r>
                        <a:rPr lang="en-US" sz="1200">
                          <a:solidFill>
                            <a:srgbClr val="3E3E40"/>
                          </a:solidFill>
                          <a:effectLst/>
                        </a:rPr>
                        <a:t>google</a:t>
                      </a:r>
                    </a:p>
                  </a:txBody>
                  <a:tcPr anchor="ctr"/>
                </a:tc>
                <a:tc>
                  <a:txBody>
                    <a:bodyPr/>
                    <a:lstStyle/>
                    <a:p>
                      <a:pPr algn="ctr"/>
                      <a:r>
                        <a:rPr lang="en-US" sz="1200" dirty="0">
                          <a:solidFill>
                            <a:srgbClr val="3E3E40"/>
                          </a:solidFill>
                          <a:effectLst/>
                        </a:rPr>
                        <a:t>169</a:t>
                      </a:r>
                    </a:p>
                  </a:txBody>
                  <a:tcPr anchor="ctr"/>
                </a:tc>
                <a:extLst>
                  <a:ext uri="{0D108BD9-81ED-4DB2-BD59-A6C34878D82A}">
                    <a16:rowId xmlns:a16="http://schemas.microsoft.com/office/drawing/2014/main" val="257895606"/>
                  </a:ext>
                </a:extLst>
              </a:tr>
            </a:tbl>
          </a:graphicData>
        </a:graphic>
      </p:graphicFrame>
    </p:spTree>
    <p:extLst>
      <p:ext uri="{BB962C8B-B14F-4D97-AF65-F5344CB8AC3E}">
        <p14:creationId xmlns:p14="http://schemas.microsoft.com/office/powerpoint/2010/main" val="260644667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1709</Words>
  <Application>Microsoft Office PowerPoint</Application>
  <PresentationFormat>On-screen Show (16:9)</PresentationFormat>
  <Paragraphs>312</Paragraphs>
  <Slides>16</Slides>
  <Notes>16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Roboto Thin</vt:lpstr>
      <vt:lpstr>Courier New</vt:lpstr>
      <vt:lpstr>Dosis</vt:lpstr>
      <vt:lpstr>Roboto Black</vt:lpstr>
      <vt:lpstr>Roboto</vt:lpstr>
      <vt:lpstr>Arial</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Kathy Giansiracusa</dc:creator>
  <cp:lastModifiedBy>Kathy Giansiracusa</cp:lastModifiedBy>
  <cp:revision>3</cp:revision>
  <dcterms:modified xsi:type="dcterms:W3CDTF">2018-06-06T03:39:57Z</dcterms:modified>
</cp:coreProperties>
</file>